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9"/>
  </p:notesMasterIdLst>
  <p:sldIdLst>
    <p:sldId id="258" r:id="rId2"/>
    <p:sldId id="259" r:id="rId3"/>
    <p:sldId id="262" r:id="rId4"/>
    <p:sldId id="327" r:id="rId5"/>
    <p:sldId id="299" r:id="rId6"/>
    <p:sldId id="328" r:id="rId7"/>
    <p:sldId id="303" r:id="rId8"/>
    <p:sldId id="304" r:id="rId9"/>
    <p:sldId id="305" r:id="rId10"/>
    <p:sldId id="323" r:id="rId11"/>
    <p:sldId id="326" r:id="rId12"/>
    <p:sldId id="260" r:id="rId13"/>
    <p:sldId id="296" r:id="rId14"/>
    <p:sldId id="300" r:id="rId15"/>
    <p:sldId id="324" r:id="rId16"/>
    <p:sldId id="325" r:id="rId17"/>
    <p:sldId id="306" r:id="rId18"/>
    <p:sldId id="301" r:id="rId19"/>
    <p:sldId id="320" r:id="rId20"/>
    <p:sldId id="315" r:id="rId21"/>
    <p:sldId id="317" r:id="rId22"/>
    <p:sldId id="316" r:id="rId23"/>
    <p:sldId id="302" r:id="rId24"/>
    <p:sldId id="318" r:id="rId25"/>
    <p:sldId id="321" r:id="rId26"/>
    <p:sldId id="283" r:id="rId27"/>
    <p:sldId id="329" r:id="rId2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57FB0"/>
    <a:srgbClr val="DF7A5D"/>
    <a:srgbClr val="C62226"/>
    <a:srgbClr val="EFC415"/>
    <a:srgbClr val="6BC0E8"/>
    <a:srgbClr val="54BEB7"/>
    <a:srgbClr val="F26C72"/>
    <a:srgbClr val="F793BB"/>
    <a:srgbClr val="FCD9E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7868" autoAdjust="0"/>
    <p:restoredTop sz="83387"/>
  </p:normalViewPr>
  <p:slideViewPr>
    <p:cSldViewPr>
      <p:cViewPr varScale="1">
        <p:scale>
          <a:sx n="136" d="100"/>
          <a:sy n="136" d="100"/>
        </p:scale>
        <p:origin x="1472" y="184"/>
      </p:cViewPr>
      <p:guideLst>
        <p:guide orient="horz" pos="2160"/>
        <p:guide pos="384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C9C5117-9296-4C12-B66D-9672E8CE16C4}" type="datetimeFigureOut">
              <a:rPr lang="zh-CN" altLang="en-US" smtClean="0"/>
              <a:t>2023/10/25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0D75D0F-DBA7-4D7E-8B01-F91AB1F2A6E9}" type="slidenum">
              <a:rPr lang="zh-CN" altLang="en-US" smtClean="0"/>
              <a:t>‹#›</a:t>
            </a:fld>
            <a:endParaRPr lang="zh-CN" altLang="en-US"/>
          </a:p>
        </p:txBody>
      </p:sp>
    </p:spTree>
    <p:extLst>
      <p:ext uri="{BB962C8B-B14F-4D97-AF65-F5344CB8AC3E}">
        <p14:creationId xmlns:p14="http://schemas.microsoft.com/office/powerpoint/2010/main" val="41818261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zhuanlan.zhihu.com/p/57564626"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zhuanlan.zhihu.com/p/101370236"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kumimoji="1" lang="zh-CN" altLang="en-US" dirty="0"/>
              <a:t>老师们好，我是汤子嘉，我的论文题目是：</a:t>
            </a:r>
            <a:r>
              <a:rPr lang="en-US" altLang="zh-CN" sz="2000" b="1" dirty="0">
                <a:latin typeface="Times New Roman" panose="02020603050405020304" pitchFamily="18" charset="0"/>
                <a:ea typeface="DengXian" panose="02010600030101010101" pitchFamily="2" charset="-122"/>
                <a:cs typeface="Times New Roman" panose="02020603050405020304" pitchFamily="18" charset="0"/>
              </a:rPr>
              <a:t>SCPERB</a:t>
            </a:r>
            <a:r>
              <a:rPr lang="en-US" altLang="zh-CN" sz="2000" dirty="0">
                <a:latin typeface="Times New Roman" panose="02020603050405020304" pitchFamily="18" charset="0"/>
                <a:ea typeface="DengXian" panose="02010600030101010101" pitchFamily="2" charset="-122"/>
                <a:cs typeface="Times New Roman" panose="02020603050405020304" pitchFamily="18" charset="0"/>
              </a:rPr>
              <a:t>:</a:t>
            </a:r>
            <a:r>
              <a:rPr lang="en-US" altLang="zh-CN" sz="1200" dirty="0">
                <a:latin typeface="Times New Roman" panose="02020603050405020304" pitchFamily="18" charset="0"/>
                <a:ea typeface="DengXian" panose="02010600030101010101" pitchFamily="2" charset="-122"/>
                <a:cs typeface="Times New Roman" panose="02020603050405020304" pitchFamily="18" charset="0"/>
              </a:rPr>
              <a:t>SINGLE-CELL PERTURBATION</a:t>
            </a:r>
            <a:r>
              <a:rPr lang="zh-CN" altLang="en-US" sz="1200" dirty="0">
                <a:latin typeface="Times New Roman" panose="02020603050405020304" pitchFamily="18" charset="0"/>
                <a:ea typeface="DengXian" panose="02010600030101010101" pitchFamily="2" charset="-122"/>
                <a:cs typeface="Times New Roman" panose="02020603050405020304" pitchFamily="18" charset="0"/>
              </a:rPr>
              <a:t> </a:t>
            </a:r>
            <a:r>
              <a:rPr lang="en-US" altLang="zh-CN" sz="1200" dirty="0">
                <a:latin typeface="Times New Roman" panose="02020603050405020304" pitchFamily="18" charset="0"/>
                <a:ea typeface="DengXian" panose="02010600030101010101" pitchFamily="2" charset="-122"/>
                <a:cs typeface="Times New Roman" panose="02020603050405020304" pitchFamily="18" charset="0"/>
              </a:rPr>
              <a:t>VIA STYLE TRANSFER-BASED</a:t>
            </a:r>
            <a:r>
              <a:rPr lang="zh-CN" altLang="en-US" sz="1200" dirty="0">
                <a:latin typeface="Times New Roman" panose="02020603050405020304" pitchFamily="18" charset="0"/>
                <a:ea typeface="DengXian" panose="02010600030101010101" pitchFamily="2" charset="-122"/>
                <a:cs typeface="Times New Roman" panose="02020603050405020304" pitchFamily="18" charset="0"/>
              </a:rPr>
              <a:t> </a:t>
            </a:r>
            <a:r>
              <a:rPr lang="en-US" altLang="zh-CN" sz="1200" dirty="0">
                <a:latin typeface="Times New Roman" panose="02020603050405020304" pitchFamily="18" charset="0"/>
                <a:ea typeface="DengXian" panose="02010600030101010101" pitchFamily="2" charset="-122"/>
                <a:cs typeface="Times New Roman" panose="02020603050405020304" pitchFamily="18" charset="0"/>
              </a:rPr>
              <a:t>VAE</a:t>
            </a:r>
          </a:p>
        </p:txBody>
      </p:sp>
      <p:sp>
        <p:nvSpPr>
          <p:cNvPr id="4" name="灯片编号占位符 3"/>
          <p:cNvSpPr>
            <a:spLocks noGrp="1"/>
          </p:cNvSpPr>
          <p:nvPr>
            <p:ph type="sldNum" sz="quarter" idx="5"/>
          </p:nvPr>
        </p:nvSpPr>
        <p:spPr/>
        <p:txBody>
          <a:bodyPr/>
          <a:lstStyle/>
          <a:p>
            <a:fld id="{70D75D0F-DBA7-4D7E-8B01-F91AB1F2A6E9}" type="slidenum">
              <a:rPr lang="zh-CN" altLang="en-US" smtClean="0"/>
              <a:t>1</a:t>
            </a:fld>
            <a:endParaRPr lang="zh-CN" altLang="en-US"/>
          </a:p>
        </p:txBody>
      </p:sp>
    </p:spTree>
    <p:extLst>
      <p:ext uri="{BB962C8B-B14F-4D97-AF65-F5344CB8AC3E}">
        <p14:creationId xmlns:p14="http://schemas.microsoft.com/office/powerpoint/2010/main" val="20593222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这是</a:t>
            </a:r>
            <a:r>
              <a:rPr kumimoji="1" lang="en-US" altLang="zh-CN" dirty="0"/>
              <a:t>CVAE</a:t>
            </a:r>
            <a:r>
              <a:rPr kumimoji="1" lang="zh-CN" altLang="en-US" dirty="0"/>
              <a:t>和</a:t>
            </a:r>
            <a:r>
              <a:rPr kumimoji="1" lang="en-US" altLang="zh-CN" dirty="0"/>
              <a:t>stGAN,</a:t>
            </a:r>
            <a:r>
              <a:rPr kumimoji="1" lang="zh-CN" altLang="en-US" dirty="0"/>
              <a:t>模型对比的另外两种模型</a:t>
            </a:r>
            <a:endParaRPr kumimoji="1" lang="en-US" altLang="zh-CN" dirty="0"/>
          </a:p>
          <a:p>
            <a:r>
              <a:rPr kumimoji="1" lang="en-US" altLang="zh-CN" dirty="0"/>
              <a:t>CVAE</a:t>
            </a:r>
            <a:r>
              <a:rPr kumimoji="1" lang="zh-CN" altLang="en-US" dirty="0"/>
              <a:t>比起传统的</a:t>
            </a:r>
            <a:r>
              <a:rPr kumimoji="1" lang="en-US" altLang="zh-CN" dirty="0"/>
              <a:t>VAE</a:t>
            </a:r>
            <a:r>
              <a:rPr kumimoji="1" lang="zh-CN" altLang="en-US" dirty="0"/>
              <a:t>增加了输入细胞是否为</a:t>
            </a:r>
            <a:r>
              <a:rPr kumimoji="1" lang="en-US" altLang="zh-CN" dirty="0"/>
              <a:t>perturb</a:t>
            </a:r>
            <a:r>
              <a:rPr kumimoji="1" lang="zh-CN" altLang="en-US" dirty="0"/>
              <a:t>之后的细胞的信息，但仅此而已了，提升并不明显</a:t>
            </a:r>
            <a:endParaRPr kumimoji="1" lang="en-US" altLang="zh-CN" dirty="0"/>
          </a:p>
          <a:p>
            <a:r>
              <a:rPr kumimoji="1" lang="en-US" altLang="zh-CN" dirty="0"/>
              <a:t>stGAN</a:t>
            </a:r>
            <a:r>
              <a:rPr kumimoji="1" lang="zh-CN" altLang="en-US" dirty="0"/>
              <a:t>则使用了</a:t>
            </a:r>
            <a:r>
              <a:rPr kumimoji="1" lang="en-US" altLang="zh-CN" dirty="0"/>
              <a:t>style</a:t>
            </a:r>
            <a:r>
              <a:rPr kumimoji="1" lang="zh-CN" altLang="en-US" dirty="0"/>
              <a:t> </a:t>
            </a:r>
            <a:r>
              <a:rPr kumimoji="1" lang="en-US" altLang="zh-CN" dirty="0"/>
              <a:t>transfer</a:t>
            </a:r>
            <a:r>
              <a:rPr kumimoji="1" lang="zh-CN" altLang="en-US" dirty="0"/>
              <a:t>的方法，引入了</a:t>
            </a:r>
            <a:r>
              <a:rPr kumimoji="1" lang="en-US" altLang="zh-CN" dirty="0"/>
              <a:t>style</a:t>
            </a:r>
            <a:r>
              <a:rPr kumimoji="1" lang="zh-CN" altLang="en-US" dirty="0"/>
              <a:t> </a:t>
            </a:r>
            <a:r>
              <a:rPr kumimoji="1" lang="en-US" altLang="zh-CN" dirty="0"/>
              <a:t>transfer,</a:t>
            </a:r>
            <a:r>
              <a:rPr kumimoji="1" lang="zh-CN" altLang="en-US" dirty="0"/>
              <a:t>可以将</a:t>
            </a:r>
            <a:r>
              <a:rPr kumimoji="1" lang="en-US" altLang="zh-CN" dirty="0"/>
              <a:t>perturb</a:t>
            </a:r>
            <a:r>
              <a:rPr kumimoji="1" lang="zh-CN" altLang="en-US" dirty="0"/>
              <a:t>后细胞的风格迁移到原本的细胞图像上</a:t>
            </a:r>
            <a:r>
              <a:rPr kumimoji="1" lang="en-US" altLang="zh-CN" dirty="0"/>
              <a:t>,</a:t>
            </a:r>
            <a:r>
              <a:rPr kumimoji="1" lang="zh-CN" altLang="en-US" dirty="0"/>
              <a:t>效果比起传统的</a:t>
            </a:r>
            <a:r>
              <a:rPr kumimoji="1" lang="en-US" altLang="zh-CN" dirty="0"/>
              <a:t>GAN</a:t>
            </a:r>
            <a:r>
              <a:rPr kumimoji="1" lang="zh-CN" altLang="en-US" dirty="0"/>
              <a:t>和</a:t>
            </a:r>
            <a:r>
              <a:rPr kumimoji="1" lang="en-US" altLang="zh-CN" dirty="0"/>
              <a:t>WGAN</a:t>
            </a:r>
            <a:r>
              <a:rPr kumimoji="1" lang="zh-CN" altLang="en-US" dirty="0"/>
              <a:t>有了很大的提升，但是效果仍然比不上基于</a:t>
            </a:r>
            <a:r>
              <a:rPr kumimoji="1" lang="en-US" altLang="zh-CN" dirty="0"/>
              <a:t>VAE</a:t>
            </a:r>
            <a:r>
              <a:rPr kumimoji="1" lang="zh-CN" altLang="en-US" dirty="0"/>
              <a:t>的算法</a:t>
            </a:r>
          </a:p>
        </p:txBody>
      </p:sp>
      <p:sp>
        <p:nvSpPr>
          <p:cNvPr id="4" name="灯片编号占位符 3"/>
          <p:cNvSpPr>
            <a:spLocks noGrp="1"/>
          </p:cNvSpPr>
          <p:nvPr>
            <p:ph type="sldNum" sz="quarter" idx="5"/>
          </p:nvPr>
        </p:nvSpPr>
        <p:spPr/>
        <p:txBody>
          <a:bodyPr/>
          <a:lstStyle/>
          <a:p>
            <a:fld id="{70D75D0F-DBA7-4D7E-8B01-F91AB1F2A6E9}" type="slidenum">
              <a:rPr lang="zh-CN" altLang="en-US" smtClean="0"/>
              <a:t>11</a:t>
            </a:fld>
            <a:endParaRPr lang="zh-CN" altLang="en-US"/>
          </a:p>
        </p:txBody>
      </p:sp>
    </p:spTree>
    <p:extLst>
      <p:ext uri="{BB962C8B-B14F-4D97-AF65-F5344CB8AC3E}">
        <p14:creationId xmlns:p14="http://schemas.microsoft.com/office/powerpoint/2010/main" val="6909476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我们的模型最终结合了</a:t>
            </a:r>
            <a:r>
              <a:rPr kumimoji="1" lang="en-US" altLang="zh-CN" dirty="0"/>
              <a:t>VAE</a:t>
            </a:r>
            <a:r>
              <a:rPr kumimoji="1" lang="zh-CN" altLang="en-US" dirty="0"/>
              <a:t>和</a:t>
            </a:r>
            <a:r>
              <a:rPr kumimoji="1" lang="en-US" altLang="zh-CN" dirty="0"/>
              <a:t>style-transfer</a:t>
            </a:r>
            <a:r>
              <a:rPr kumimoji="1" lang="zh-CN" altLang="en-US" dirty="0"/>
              <a:t>来预测单细胞扰动，比起其他方法有了明显的提升</a:t>
            </a:r>
            <a:endParaRPr kumimoji="1" lang="en-US" altLang="zh-CN" dirty="0"/>
          </a:p>
          <a:p>
            <a:r>
              <a:rPr kumimoji="1" lang="en-US" altLang="zh-CN" dirty="0"/>
              <a:t>style</a:t>
            </a:r>
            <a:r>
              <a:rPr kumimoji="1" lang="zh-CN" altLang="en-US" dirty="0"/>
              <a:t> </a:t>
            </a:r>
            <a:r>
              <a:rPr kumimoji="1" lang="en-US" altLang="zh-CN" dirty="0"/>
              <a:t>transfer</a:t>
            </a:r>
            <a:r>
              <a:rPr kumimoji="1" lang="zh-CN" altLang="en-US" dirty="0"/>
              <a:t>图片来自：</a:t>
            </a:r>
            <a:r>
              <a:rPr lang="zh-CN" altLang="en-US" dirty="0">
                <a:hlinkClick r:id="rId3"/>
              </a:rPr>
              <a:t>雨夜听风</a:t>
            </a:r>
            <a:r>
              <a:rPr lang="en-US" altLang="zh-CN" dirty="0">
                <a:hlinkClick r:id="rId3"/>
              </a:rPr>
              <a:t>,(2019).</a:t>
            </a:r>
            <a:r>
              <a:rPr lang="zh-CN" altLang="en-US" dirty="0">
                <a:hlinkClick r:id="rId3"/>
              </a:rPr>
              <a:t> </a:t>
            </a:r>
            <a:r>
              <a:rPr lang="en-US" altLang="zh-CN" dirty="0">
                <a:hlinkClick r:id="rId3"/>
              </a:rPr>
              <a:t>Style Transfer | </a:t>
            </a:r>
            <a:r>
              <a:rPr lang="zh-CN" altLang="en-US" dirty="0">
                <a:hlinkClick r:id="rId3"/>
              </a:rPr>
              <a:t>风格迁移综</a:t>
            </a:r>
            <a:endParaRPr kumimoji="1" lang="zh-CN" altLang="en-US" dirty="0"/>
          </a:p>
        </p:txBody>
      </p:sp>
      <p:sp>
        <p:nvSpPr>
          <p:cNvPr id="4" name="灯片编号占位符 3"/>
          <p:cNvSpPr>
            <a:spLocks noGrp="1"/>
          </p:cNvSpPr>
          <p:nvPr>
            <p:ph type="sldNum" sz="quarter" idx="5"/>
          </p:nvPr>
        </p:nvSpPr>
        <p:spPr/>
        <p:txBody>
          <a:bodyPr/>
          <a:lstStyle/>
          <a:p>
            <a:fld id="{70D75D0F-DBA7-4D7E-8B01-F91AB1F2A6E9}" type="slidenum">
              <a:rPr lang="zh-CN" altLang="en-US" smtClean="0"/>
              <a:t>13</a:t>
            </a:fld>
            <a:endParaRPr lang="zh-CN" altLang="en-US"/>
          </a:p>
        </p:txBody>
      </p:sp>
    </p:spTree>
    <p:extLst>
      <p:ext uri="{BB962C8B-B14F-4D97-AF65-F5344CB8AC3E}">
        <p14:creationId xmlns:p14="http://schemas.microsoft.com/office/powerpoint/2010/main" val="24077370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这是我们使用的数据集，分别是一组</a:t>
            </a:r>
            <a:r>
              <a:rPr kumimoji="1" lang="en-US" altLang="zh-CN" dirty="0" err="1"/>
              <a:t>hpoly</a:t>
            </a:r>
            <a:r>
              <a:rPr kumimoji="1" lang="zh-CN" altLang="en-US" dirty="0"/>
              <a:t>细胞和两组</a:t>
            </a:r>
            <a:r>
              <a:rPr kumimoji="1" lang="en-US" altLang="zh-CN" dirty="0" err="1"/>
              <a:t>pbmc</a:t>
            </a:r>
            <a:r>
              <a:rPr kumimoji="1" lang="zh-CN" altLang="en-US" dirty="0"/>
              <a:t>细胞</a:t>
            </a:r>
            <a:endParaRPr kumimoji="1" lang="en-US" altLang="zh-CN" dirty="0"/>
          </a:p>
          <a:p>
            <a:r>
              <a:rPr kumimoji="1" lang="zh-CN" altLang="en-US" dirty="0"/>
              <a:t>每组数据集我们选用了</a:t>
            </a:r>
            <a:r>
              <a:rPr kumimoji="1" lang="en-US" altLang="zh-CN" dirty="0"/>
              <a:t>7000</a:t>
            </a:r>
            <a:r>
              <a:rPr kumimoji="1" lang="zh-CN" altLang="en-US" dirty="0"/>
              <a:t>个左右的基因，并保证了这些基因都存在于</a:t>
            </a:r>
            <a:r>
              <a:rPr kumimoji="1" lang="en-US" altLang="zh-CN" dirty="0"/>
              <a:t>5</a:t>
            </a:r>
            <a:r>
              <a:rPr kumimoji="1" lang="zh-CN" altLang="en-US" dirty="0"/>
              <a:t>个以上的细胞中防止</a:t>
            </a:r>
            <a:r>
              <a:rPr kumimoji="1" lang="en-US" altLang="zh-CN" dirty="0"/>
              <a:t>outlier</a:t>
            </a:r>
            <a:r>
              <a:rPr kumimoji="1" lang="zh-CN" altLang="en-US" dirty="0"/>
              <a:t>的出现</a:t>
            </a:r>
            <a:endParaRPr kumimoji="1" lang="en-US" altLang="zh-CN" dirty="0"/>
          </a:p>
        </p:txBody>
      </p:sp>
      <p:sp>
        <p:nvSpPr>
          <p:cNvPr id="4" name="灯片编号占位符 3"/>
          <p:cNvSpPr>
            <a:spLocks noGrp="1"/>
          </p:cNvSpPr>
          <p:nvPr>
            <p:ph type="sldNum" sz="quarter" idx="5"/>
          </p:nvPr>
        </p:nvSpPr>
        <p:spPr/>
        <p:txBody>
          <a:bodyPr/>
          <a:lstStyle/>
          <a:p>
            <a:fld id="{70D75D0F-DBA7-4D7E-8B01-F91AB1F2A6E9}" type="slidenum">
              <a:rPr lang="zh-CN" altLang="en-US" smtClean="0"/>
              <a:t>15</a:t>
            </a:fld>
            <a:endParaRPr lang="zh-CN" altLang="en-US"/>
          </a:p>
        </p:txBody>
      </p:sp>
    </p:spTree>
    <p:extLst>
      <p:ext uri="{BB962C8B-B14F-4D97-AF65-F5344CB8AC3E}">
        <p14:creationId xmlns:p14="http://schemas.microsoft.com/office/powerpoint/2010/main" val="31800613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70D75D0F-DBA7-4D7E-8B01-F91AB1F2A6E9}" type="slidenum">
              <a:rPr lang="zh-CN" altLang="en-US" smtClean="0"/>
              <a:t>16</a:t>
            </a:fld>
            <a:endParaRPr lang="zh-CN" altLang="en-US"/>
          </a:p>
        </p:txBody>
      </p:sp>
    </p:spTree>
    <p:extLst>
      <p:ext uri="{BB962C8B-B14F-4D97-AF65-F5344CB8AC3E}">
        <p14:creationId xmlns:p14="http://schemas.microsoft.com/office/powerpoint/2010/main" val="28088763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这是我们的模型</a:t>
            </a:r>
            <a:endParaRPr kumimoji="1" lang="en-US" altLang="zh-CN" dirty="0"/>
          </a:p>
          <a:p>
            <a:r>
              <a:rPr kumimoji="1" lang="zh-CN" altLang="en-US" dirty="0"/>
              <a:t>我们使用了两个</a:t>
            </a:r>
            <a:r>
              <a:rPr kumimoji="1" lang="en-US" altLang="zh-CN" dirty="0"/>
              <a:t>encoder,</a:t>
            </a:r>
            <a:r>
              <a:rPr kumimoji="1" lang="zh-CN" altLang="en-US" dirty="0"/>
              <a:t> </a:t>
            </a:r>
            <a:r>
              <a:rPr kumimoji="1" lang="en-US" altLang="zh-CN" dirty="0"/>
              <a:t>style</a:t>
            </a:r>
            <a:r>
              <a:rPr kumimoji="1" lang="zh-CN" altLang="en-US" dirty="0"/>
              <a:t> </a:t>
            </a:r>
            <a:r>
              <a:rPr kumimoji="1" lang="en-US" altLang="zh-CN" dirty="0"/>
              <a:t>encoder</a:t>
            </a:r>
            <a:r>
              <a:rPr kumimoji="1" lang="zh-CN" altLang="en-US" dirty="0"/>
              <a:t>和</a:t>
            </a:r>
            <a:r>
              <a:rPr kumimoji="1" lang="en-US" altLang="zh-CN" dirty="0"/>
              <a:t>content</a:t>
            </a:r>
            <a:r>
              <a:rPr kumimoji="1" lang="zh-CN" altLang="en-US" dirty="0"/>
              <a:t> </a:t>
            </a:r>
            <a:r>
              <a:rPr kumimoji="1" lang="en-US" altLang="zh-CN" dirty="0"/>
              <a:t>encoder</a:t>
            </a:r>
          </a:p>
          <a:p>
            <a:r>
              <a:rPr kumimoji="1" lang="en-US" altLang="zh-CN" dirty="0"/>
              <a:t>Style</a:t>
            </a:r>
            <a:r>
              <a:rPr kumimoji="1" lang="zh-CN" altLang="en-US" dirty="0"/>
              <a:t> </a:t>
            </a:r>
            <a:r>
              <a:rPr kumimoji="1" lang="en-US" altLang="zh-CN" dirty="0"/>
              <a:t>encoder</a:t>
            </a:r>
            <a:r>
              <a:rPr kumimoji="1" lang="zh-CN" altLang="en-US" dirty="0"/>
              <a:t>， 也就是上面的</a:t>
            </a:r>
            <a:r>
              <a:rPr kumimoji="1" lang="en-US" altLang="zh-CN" dirty="0"/>
              <a:t>encoder,</a:t>
            </a:r>
            <a:r>
              <a:rPr kumimoji="1" lang="zh-CN" altLang="en-US" dirty="0"/>
              <a:t>可以模拟出</a:t>
            </a:r>
            <a:r>
              <a:rPr kumimoji="1" lang="en-US" altLang="zh-CN" dirty="0"/>
              <a:t>perturb</a:t>
            </a:r>
            <a:r>
              <a:rPr kumimoji="1" lang="zh-CN" altLang="en-US" dirty="0"/>
              <a:t>前后的细胞的隐变量风格的差距，来达到风格迁移的效果</a:t>
            </a:r>
            <a:endParaRPr kumimoji="1" lang="en-US" altLang="zh-CN" dirty="0"/>
          </a:p>
          <a:p>
            <a:r>
              <a:rPr kumimoji="1" lang="zh-CN" altLang="en-US" dirty="0"/>
              <a:t>下面这一条公式则是我们最后的</a:t>
            </a:r>
            <a:r>
              <a:rPr kumimoji="1" lang="en-US" altLang="zh-CN" dirty="0"/>
              <a:t>loss</a:t>
            </a:r>
            <a:r>
              <a:rPr kumimoji="1" lang="zh-CN" altLang="en-US" dirty="0"/>
              <a:t> </a:t>
            </a:r>
            <a:r>
              <a:rPr kumimoji="1" lang="en-US" altLang="zh-CN" dirty="0"/>
              <a:t>function,</a:t>
            </a:r>
            <a:r>
              <a:rPr kumimoji="1" lang="zh-CN" altLang="en-US" dirty="0"/>
              <a:t> 其中，</a:t>
            </a:r>
            <a:r>
              <a:rPr kumimoji="1" lang="en-US" altLang="zh-CN" dirty="0" err="1"/>
              <a:t>StyleLoss</a:t>
            </a:r>
            <a:r>
              <a:rPr kumimoji="1" lang="zh-CN" altLang="en-US" dirty="0"/>
              <a:t>和</a:t>
            </a:r>
            <a:r>
              <a:rPr kumimoji="1" lang="en-US" altLang="zh-CN" dirty="0" err="1"/>
              <a:t>GeneratedLoss</a:t>
            </a:r>
            <a:r>
              <a:rPr kumimoji="1" lang="zh-CN" altLang="en-US" dirty="0"/>
              <a:t>使用了</a:t>
            </a:r>
            <a:r>
              <a:rPr kumimoji="1" lang="en-US" altLang="zh-CN" dirty="0"/>
              <a:t>SmoothL1Loss</a:t>
            </a:r>
            <a:r>
              <a:rPr kumimoji="1" lang="zh-CN" altLang="en-US" dirty="0"/>
              <a:t>作为我们的损失函数</a:t>
            </a:r>
          </a:p>
        </p:txBody>
      </p:sp>
      <p:sp>
        <p:nvSpPr>
          <p:cNvPr id="4" name="灯片编号占位符 3"/>
          <p:cNvSpPr>
            <a:spLocks noGrp="1"/>
          </p:cNvSpPr>
          <p:nvPr>
            <p:ph type="sldNum" sz="quarter" idx="5"/>
          </p:nvPr>
        </p:nvSpPr>
        <p:spPr/>
        <p:txBody>
          <a:bodyPr/>
          <a:lstStyle/>
          <a:p>
            <a:fld id="{70D75D0F-DBA7-4D7E-8B01-F91AB1F2A6E9}" type="slidenum">
              <a:rPr lang="zh-CN" altLang="en-US" smtClean="0"/>
              <a:t>17</a:t>
            </a:fld>
            <a:endParaRPr lang="zh-CN" altLang="en-US"/>
          </a:p>
        </p:txBody>
      </p:sp>
    </p:spTree>
    <p:extLst>
      <p:ext uri="{BB962C8B-B14F-4D97-AF65-F5344CB8AC3E}">
        <p14:creationId xmlns:p14="http://schemas.microsoft.com/office/powerpoint/2010/main" val="10294475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这是我们模型的效果，其中最左边红色的柱子表示的是我们模型的效果</a:t>
            </a:r>
            <a:endParaRPr kumimoji="1" lang="en-US" altLang="zh-CN" dirty="0"/>
          </a:p>
          <a:p>
            <a:r>
              <a:rPr kumimoji="1" lang="zh-CN" altLang="en-US" dirty="0"/>
              <a:t>可以看到在三个数据集中我们模型的效果都要比别的模型更好</a:t>
            </a:r>
          </a:p>
        </p:txBody>
      </p:sp>
      <p:sp>
        <p:nvSpPr>
          <p:cNvPr id="4" name="灯片编号占位符 3"/>
          <p:cNvSpPr>
            <a:spLocks noGrp="1"/>
          </p:cNvSpPr>
          <p:nvPr>
            <p:ph type="sldNum" sz="quarter" idx="5"/>
          </p:nvPr>
        </p:nvSpPr>
        <p:spPr/>
        <p:txBody>
          <a:bodyPr/>
          <a:lstStyle/>
          <a:p>
            <a:fld id="{70D75D0F-DBA7-4D7E-8B01-F91AB1F2A6E9}" type="slidenum">
              <a:rPr lang="zh-CN" altLang="en-US" smtClean="0"/>
              <a:t>19</a:t>
            </a:fld>
            <a:endParaRPr lang="zh-CN" altLang="en-US"/>
          </a:p>
        </p:txBody>
      </p:sp>
    </p:spTree>
    <p:extLst>
      <p:ext uri="{BB962C8B-B14F-4D97-AF65-F5344CB8AC3E}">
        <p14:creationId xmlns:p14="http://schemas.microsoft.com/office/powerpoint/2010/main" val="16917111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这是</a:t>
            </a:r>
            <a:r>
              <a:rPr kumimoji="1" lang="en-US" altLang="zh-CN" dirty="0"/>
              <a:t>5</a:t>
            </a:r>
            <a:r>
              <a:rPr kumimoji="1" lang="zh-CN" altLang="en-US" dirty="0"/>
              <a:t>个模型在</a:t>
            </a:r>
            <a:r>
              <a:rPr kumimoji="1" lang="en-US" altLang="zh-CN" dirty="0" err="1"/>
              <a:t>pbmc_Kang</a:t>
            </a:r>
            <a:r>
              <a:rPr kumimoji="1" lang="zh-CN" altLang="en-US" dirty="0"/>
              <a:t>数据集中的效果</a:t>
            </a:r>
            <a:endParaRPr kumimoji="1" lang="en-US" altLang="zh-CN" dirty="0"/>
          </a:p>
          <a:p>
            <a:r>
              <a:rPr kumimoji="1" lang="zh-CN" altLang="en-US" dirty="0"/>
              <a:t>其中，</a:t>
            </a:r>
            <a:r>
              <a:rPr kumimoji="1" lang="en-US" altLang="zh-CN" dirty="0"/>
              <a:t>top</a:t>
            </a:r>
            <a:r>
              <a:rPr kumimoji="1" lang="zh-CN" altLang="en-US" dirty="0"/>
              <a:t> </a:t>
            </a:r>
            <a:r>
              <a:rPr kumimoji="1" lang="en-US" altLang="zh-CN" dirty="0"/>
              <a:t>100</a:t>
            </a:r>
            <a:r>
              <a:rPr kumimoji="1" lang="zh-CN" altLang="en-US" dirty="0"/>
              <a:t> </a:t>
            </a:r>
            <a:r>
              <a:rPr kumimoji="1" lang="en-US" altLang="zh-CN" dirty="0"/>
              <a:t>DEGs</a:t>
            </a:r>
            <a:r>
              <a:rPr kumimoji="1" lang="zh-CN" altLang="en-US" dirty="0"/>
              <a:t> 指的是</a:t>
            </a:r>
            <a:r>
              <a:rPr kumimoji="1" lang="en-US" altLang="zh-CN" dirty="0"/>
              <a:t>100</a:t>
            </a:r>
            <a:r>
              <a:rPr kumimoji="1" lang="zh-CN" altLang="en-US" dirty="0"/>
              <a:t>个</a:t>
            </a:r>
            <a:r>
              <a:rPr kumimoji="1" lang="en-US" altLang="zh-CN" dirty="0"/>
              <a:t>perturb</a:t>
            </a:r>
            <a:r>
              <a:rPr kumimoji="1" lang="zh-CN" altLang="en-US" dirty="0"/>
              <a:t>前后表达差异最大的基因，这些基因通常被称为“靶点”，通常被看做是早期诊断的标志物</a:t>
            </a:r>
          </a:p>
        </p:txBody>
      </p:sp>
      <p:sp>
        <p:nvSpPr>
          <p:cNvPr id="4" name="灯片编号占位符 3"/>
          <p:cNvSpPr>
            <a:spLocks noGrp="1"/>
          </p:cNvSpPr>
          <p:nvPr>
            <p:ph type="sldNum" sz="quarter" idx="5"/>
          </p:nvPr>
        </p:nvSpPr>
        <p:spPr/>
        <p:txBody>
          <a:bodyPr/>
          <a:lstStyle/>
          <a:p>
            <a:fld id="{70D75D0F-DBA7-4D7E-8B01-F91AB1F2A6E9}" type="slidenum">
              <a:rPr lang="zh-CN" altLang="en-US" smtClean="0"/>
              <a:t>20</a:t>
            </a:fld>
            <a:endParaRPr lang="zh-CN" altLang="en-US"/>
          </a:p>
        </p:txBody>
      </p:sp>
    </p:spTree>
    <p:extLst>
      <p:ext uri="{BB962C8B-B14F-4D97-AF65-F5344CB8AC3E}">
        <p14:creationId xmlns:p14="http://schemas.microsoft.com/office/powerpoint/2010/main" val="8222427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这是模型在另外一个</a:t>
            </a:r>
            <a:r>
              <a:rPr kumimoji="1" lang="en-US" altLang="zh-CN" dirty="0"/>
              <a:t>PBMC</a:t>
            </a:r>
            <a:r>
              <a:rPr kumimoji="1" lang="zh-CN" altLang="en-US" dirty="0"/>
              <a:t>数据集上的表现</a:t>
            </a:r>
            <a:endParaRPr kumimoji="1" lang="en-US" altLang="zh-CN" dirty="0"/>
          </a:p>
          <a:p>
            <a:r>
              <a:rPr kumimoji="1" lang="zh-CN" altLang="en-US" dirty="0"/>
              <a:t>先来看左边这张图，这张图展示了我们的模型在不同细胞上的准确率，可以看到，对于</a:t>
            </a:r>
            <a:r>
              <a:rPr kumimoji="1" lang="en-US" altLang="zh-CN" dirty="0"/>
              <a:t>PBMC</a:t>
            </a:r>
            <a:r>
              <a:rPr kumimoji="1" lang="zh-CN" altLang="en-US" dirty="0"/>
              <a:t>数据集中的绝大部分细胞，我们的模型的预测与真实值的</a:t>
            </a:r>
            <a:r>
              <a:rPr kumimoji="1" lang="en-US" altLang="zh-CN" dirty="0"/>
              <a:t>R^2</a:t>
            </a:r>
            <a:r>
              <a:rPr kumimoji="1" lang="zh-CN" altLang="en-US" dirty="0"/>
              <a:t>都在</a:t>
            </a:r>
            <a:r>
              <a:rPr kumimoji="1" lang="en-US" altLang="zh-CN" dirty="0"/>
              <a:t>0.98</a:t>
            </a:r>
            <a:r>
              <a:rPr kumimoji="1" lang="zh-CN" altLang="en-US" dirty="0"/>
              <a:t>以上</a:t>
            </a:r>
            <a:endParaRPr kumimoji="1" lang="en-US" altLang="zh-CN" dirty="0"/>
          </a:p>
          <a:p>
            <a:r>
              <a:rPr kumimoji="1" lang="zh-CN" altLang="en-US" dirty="0"/>
              <a:t>而右边这张图则展示了我们的模型在不同基因表达条件下的预测情况。</a:t>
            </a:r>
            <a:endParaRPr kumimoji="1" lang="en-US" altLang="zh-CN" dirty="0"/>
          </a:p>
          <a:p>
            <a:r>
              <a:rPr kumimoji="1" lang="zh-CN" altLang="en-US" dirty="0"/>
              <a:t>可以看到有三种可能性</a:t>
            </a:r>
            <a:endParaRPr kumimoji="1" lang="en-US" altLang="zh-CN" dirty="0"/>
          </a:p>
          <a:p>
            <a:r>
              <a:rPr kumimoji="1" lang="zh-CN" altLang="en-US" dirty="0"/>
              <a:t>第一种情况是：</a:t>
            </a:r>
            <a:r>
              <a:rPr kumimoji="1" lang="en-US" altLang="zh-CN" dirty="0"/>
              <a:t>perturb</a:t>
            </a:r>
            <a:r>
              <a:rPr kumimoji="1" lang="zh-CN" altLang="en-US" dirty="0"/>
              <a:t>前的基因表达很低</a:t>
            </a:r>
            <a:r>
              <a:rPr kumimoji="1" lang="en-US" altLang="zh-CN" dirty="0"/>
              <a:t>(</a:t>
            </a:r>
            <a:r>
              <a:rPr kumimoji="1" lang="zh-CN" altLang="en-US" dirty="0"/>
              <a:t>第一排</a:t>
            </a:r>
            <a:r>
              <a:rPr kumimoji="1" lang="en-US" altLang="zh-CN" dirty="0"/>
              <a:t>)</a:t>
            </a:r>
            <a:r>
              <a:rPr kumimoji="1" lang="zh-CN" altLang="en-US" dirty="0"/>
              <a:t>，</a:t>
            </a:r>
            <a:r>
              <a:rPr kumimoji="1" lang="en-US" altLang="zh-CN" dirty="0"/>
              <a:t>perturb</a:t>
            </a:r>
            <a:r>
              <a:rPr kumimoji="1" lang="zh-CN" altLang="en-US" dirty="0"/>
              <a:t>后基因表达很高</a:t>
            </a:r>
            <a:r>
              <a:rPr kumimoji="1" lang="en-US" altLang="zh-CN" dirty="0"/>
              <a:t>(</a:t>
            </a:r>
            <a:r>
              <a:rPr kumimoji="1" lang="zh-CN" altLang="en-US" dirty="0"/>
              <a:t>第三排</a:t>
            </a:r>
            <a:r>
              <a:rPr kumimoji="1" lang="en-US" altLang="zh-CN" dirty="0"/>
              <a:t>)</a:t>
            </a:r>
          </a:p>
          <a:p>
            <a:r>
              <a:rPr kumimoji="1" lang="zh-CN" altLang="en-US" dirty="0"/>
              <a:t>第二种情况是：</a:t>
            </a:r>
            <a:r>
              <a:rPr kumimoji="1" lang="en-US" altLang="zh-CN" dirty="0"/>
              <a:t>perturb</a:t>
            </a:r>
            <a:r>
              <a:rPr kumimoji="1" lang="zh-CN" altLang="en-US" dirty="0"/>
              <a:t>前的基因表达很高</a:t>
            </a:r>
            <a:r>
              <a:rPr kumimoji="1" lang="en-US" altLang="zh-CN" dirty="0"/>
              <a:t>(</a:t>
            </a:r>
            <a:r>
              <a:rPr kumimoji="1" lang="zh-CN" altLang="en-US" dirty="0"/>
              <a:t>第一排</a:t>
            </a:r>
            <a:r>
              <a:rPr kumimoji="1" lang="en-US" altLang="zh-CN" dirty="0"/>
              <a:t>)</a:t>
            </a:r>
            <a:r>
              <a:rPr kumimoji="1" lang="zh-CN" altLang="en-US" dirty="0"/>
              <a:t>，</a:t>
            </a:r>
            <a:r>
              <a:rPr kumimoji="1" lang="en-US" altLang="zh-CN" dirty="0"/>
              <a:t>perturb</a:t>
            </a:r>
            <a:r>
              <a:rPr kumimoji="1" lang="zh-CN" altLang="en-US" dirty="0"/>
              <a:t>后基因表达也很高</a:t>
            </a:r>
            <a:r>
              <a:rPr kumimoji="1" lang="en-US" altLang="zh-CN" dirty="0"/>
              <a:t>(</a:t>
            </a:r>
            <a:r>
              <a:rPr kumimoji="1" lang="zh-CN" altLang="en-US" dirty="0"/>
              <a:t>第三排</a:t>
            </a:r>
            <a:r>
              <a:rPr kumimoji="1" lang="en-US" altLang="zh-CN"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dirty="0"/>
              <a:t>第三种情况是：</a:t>
            </a:r>
            <a:r>
              <a:rPr kumimoji="1" lang="en-US" altLang="zh-CN" dirty="0"/>
              <a:t>perturb</a:t>
            </a:r>
            <a:r>
              <a:rPr kumimoji="1" lang="zh-CN" altLang="en-US" dirty="0"/>
              <a:t>前的基因表达很低</a:t>
            </a:r>
            <a:r>
              <a:rPr kumimoji="1" lang="en-US" altLang="zh-CN" dirty="0"/>
              <a:t>(</a:t>
            </a:r>
            <a:r>
              <a:rPr kumimoji="1" lang="zh-CN" altLang="en-US" dirty="0"/>
              <a:t>第一排</a:t>
            </a:r>
            <a:r>
              <a:rPr kumimoji="1" lang="en-US" altLang="zh-CN" dirty="0"/>
              <a:t>)</a:t>
            </a:r>
            <a:r>
              <a:rPr kumimoji="1" lang="zh-CN" altLang="en-US" dirty="0"/>
              <a:t>，</a:t>
            </a:r>
            <a:r>
              <a:rPr kumimoji="1" lang="en-US" altLang="zh-CN" dirty="0"/>
              <a:t>perturb</a:t>
            </a:r>
            <a:r>
              <a:rPr kumimoji="1" lang="zh-CN" altLang="en-US" dirty="0"/>
              <a:t>后基因表达也很低</a:t>
            </a:r>
            <a:r>
              <a:rPr kumimoji="1" lang="en-US" altLang="zh-CN" dirty="0"/>
              <a:t>(</a:t>
            </a:r>
            <a:r>
              <a:rPr kumimoji="1" lang="zh-CN" altLang="en-US" dirty="0"/>
              <a:t>第三排</a:t>
            </a:r>
            <a:r>
              <a:rPr kumimoji="1" lang="en-US" altLang="zh-CN"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dirty="0"/>
              <a:t>在这三种情况下，我们的模型都能很好地预测</a:t>
            </a:r>
            <a:r>
              <a:rPr kumimoji="1" lang="en-US" altLang="zh-CN" dirty="0"/>
              <a:t>perturb</a:t>
            </a:r>
            <a:r>
              <a:rPr kumimoji="1" lang="zh-CN" altLang="en-US" dirty="0"/>
              <a:t>后的基因表达</a:t>
            </a:r>
            <a:r>
              <a:rPr kumimoji="1" lang="en-US" altLang="zh-CN" dirty="0"/>
              <a:t>(</a:t>
            </a:r>
            <a:r>
              <a:rPr kumimoji="1" lang="zh-CN" altLang="en-US" dirty="0"/>
              <a:t>颜色和大小都很相近</a:t>
            </a:r>
            <a:r>
              <a:rPr kumimoji="1" lang="en-US" altLang="zh-CN" dirty="0"/>
              <a:t>)</a:t>
            </a:r>
          </a:p>
          <a:p>
            <a:endParaRPr kumimoji="1" lang="en-US" altLang="zh-CN" dirty="0"/>
          </a:p>
        </p:txBody>
      </p:sp>
      <p:sp>
        <p:nvSpPr>
          <p:cNvPr id="4" name="灯片编号占位符 3"/>
          <p:cNvSpPr>
            <a:spLocks noGrp="1"/>
          </p:cNvSpPr>
          <p:nvPr>
            <p:ph type="sldNum" sz="quarter" idx="5"/>
          </p:nvPr>
        </p:nvSpPr>
        <p:spPr/>
        <p:txBody>
          <a:bodyPr/>
          <a:lstStyle/>
          <a:p>
            <a:fld id="{70D75D0F-DBA7-4D7E-8B01-F91AB1F2A6E9}" type="slidenum">
              <a:rPr lang="zh-CN" altLang="en-US" smtClean="0"/>
              <a:t>21</a:t>
            </a:fld>
            <a:endParaRPr lang="zh-CN" altLang="en-US"/>
          </a:p>
        </p:txBody>
      </p:sp>
    </p:spTree>
    <p:extLst>
      <p:ext uri="{BB962C8B-B14F-4D97-AF65-F5344CB8AC3E}">
        <p14:creationId xmlns:p14="http://schemas.microsoft.com/office/powerpoint/2010/main" val="31439112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这是</a:t>
            </a:r>
            <a:r>
              <a:rPr kumimoji="1" lang="en-US" altLang="zh-CN" dirty="0"/>
              <a:t>5</a:t>
            </a:r>
            <a:r>
              <a:rPr kumimoji="1" lang="zh-CN" altLang="en-US" dirty="0"/>
              <a:t>个模型在</a:t>
            </a:r>
            <a:r>
              <a:rPr kumimoji="1" lang="en-US" altLang="zh-CN" dirty="0"/>
              <a:t>H.poly</a:t>
            </a:r>
            <a:r>
              <a:rPr kumimoji="1" lang="zh-CN" altLang="en-US" dirty="0"/>
              <a:t>数据集中的预测效果</a:t>
            </a:r>
            <a:endParaRPr kumimoji="1" lang="en-US" altLang="zh-CN" dirty="0"/>
          </a:p>
          <a:p>
            <a:r>
              <a:rPr kumimoji="1" lang="zh-CN" altLang="en-US" dirty="0"/>
              <a:t>蓝色的点代表</a:t>
            </a:r>
            <a:r>
              <a:rPr kumimoji="1" lang="en-US" altLang="zh-CN" dirty="0"/>
              <a:t>perturb</a:t>
            </a:r>
            <a:r>
              <a:rPr kumimoji="1" lang="zh-CN" altLang="en-US" dirty="0"/>
              <a:t>前细胞的基因表达</a:t>
            </a:r>
            <a:endParaRPr kumimoji="1" lang="en-US" altLang="zh-CN" dirty="0"/>
          </a:p>
          <a:p>
            <a:r>
              <a:rPr kumimoji="1" lang="zh-CN" altLang="en-US" dirty="0"/>
              <a:t>橙色的点代表</a:t>
            </a:r>
            <a:r>
              <a:rPr kumimoji="1" lang="en-US" altLang="zh-CN" dirty="0"/>
              <a:t>perturb</a:t>
            </a:r>
            <a:r>
              <a:rPr kumimoji="1" lang="zh-CN" altLang="en-US" dirty="0"/>
              <a:t>后细胞的基因表达</a:t>
            </a:r>
            <a:endParaRPr kumimoji="1" lang="en-US" altLang="zh-CN" dirty="0"/>
          </a:p>
          <a:p>
            <a:r>
              <a:rPr kumimoji="1" lang="zh-CN" altLang="en-US" dirty="0"/>
              <a:t>绿色的点代表预测的细胞的基因表达</a:t>
            </a:r>
            <a:endParaRPr kumimoji="1" lang="en-US" altLang="zh-CN" dirty="0"/>
          </a:p>
          <a:p>
            <a:r>
              <a:rPr kumimoji="1" lang="zh-CN" altLang="en-US" dirty="0"/>
              <a:t>可以看到，只有我们的模型绿色和橙色的点贴合的比较紧密</a:t>
            </a:r>
            <a:endParaRPr kumimoji="1" lang="en-US" altLang="zh-CN" dirty="0"/>
          </a:p>
          <a:p>
            <a:r>
              <a:rPr kumimoji="1" lang="zh-CN" altLang="en-US" dirty="0"/>
              <a:t>而</a:t>
            </a:r>
            <a:r>
              <a:rPr kumimoji="1" lang="en-US" altLang="zh-CN" dirty="0"/>
              <a:t>CVAE</a:t>
            </a:r>
            <a:r>
              <a:rPr kumimoji="1" lang="zh-CN" altLang="en-US" dirty="0"/>
              <a:t>和</a:t>
            </a:r>
            <a:r>
              <a:rPr kumimoji="1" lang="en-US" altLang="zh-CN" dirty="0"/>
              <a:t>scGen</a:t>
            </a:r>
            <a:r>
              <a:rPr kumimoji="1" lang="zh-CN" altLang="en-US" dirty="0"/>
              <a:t>这两种基于</a:t>
            </a:r>
            <a:r>
              <a:rPr kumimoji="1" lang="en-US" altLang="zh-CN" dirty="0"/>
              <a:t>VAE</a:t>
            </a:r>
            <a:r>
              <a:rPr kumimoji="1" lang="zh-CN" altLang="en-US" dirty="0"/>
              <a:t>的方法则无法很好地分清</a:t>
            </a:r>
            <a:r>
              <a:rPr kumimoji="1" lang="en-US" altLang="zh-CN" dirty="0"/>
              <a:t>perturb</a:t>
            </a:r>
            <a:r>
              <a:rPr kumimoji="1" lang="zh-CN" altLang="en-US" dirty="0"/>
              <a:t>前后的细胞的特征，因此橙色的点大多分布在在绿色和蓝色的点中间，导致三种颜色的点混合在了一起</a:t>
            </a:r>
            <a:endParaRPr kumimoji="1" lang="en-US" altLang="zh-CN" dirty="0"/>
          </a:p>
          <a:p>
            <a:r>
              <a:rPr kumimoji="1" lang="zh-CN" altLang="en-US" dirty="0"/>
              <a:t>而</a:t>
            </a:r>
            <a:r>
              <a:rPr kumimoji="1" lang="en-US" altLang="zh-CN" dirty="0"/>
              <a:t>stGAN</a:t>
            </a:r>
            <a:r>
              <a:rPr kumimoji="1" lang="zh-CN" altLang="en-US" dirty="0"/>
              <a:t>和</a:t>
            </a:r>
            <a:r>
              <a:rPr kumimoji="1" lang="en-US" altLang="zh-CN" dirty="0"/>
              <a:t>sc-WGAN</a:t>
            </a:r>
            <a:r>
              <a:rPr kumimoji="1" lang="zh-CN" altLang="en-US" dirty="0"/>
              <a:t>这两个基于</a:t>
            </a:r>
            <a:r>
              <a:rPr kumimoji="1" lang="en-US" altLang="zh-CN" dirty="0"/>
              <a:t>GAN</a:t>
            </a:r>
            <a:r>
              <a:rPr kumimoji="1" lang="zh-CN" altLang="en-US" dirty="0"/>
              <a:t>的模型则无法很好地预测</a:t>
            </a:r>
            <a:r>
              <a:rPr kumimoji="1" lang="en-US" altLang="zh-CN" dirty="0"/>
              <a:t>perturb</a:t>
            </a:r>
            <a:r>
              <a:rPr kumimoji="1" lang="zh-CN" altLang="en-US" dirty="0"/>
              <a:t>的结果</a:t>
            </a:r>
            <a:r>
              <a:rPr kumimoji="1" lang="en-US" altLang="zh-CN" dirty="0"/>
              <a:t>,</a:t>
            </a:r>
            <a:r>
              <a:rPr kumimoji="1" lang="zh-CN" altLang="en-US" dirty="0"/>
              <a:t>其预测的结果远远偏离了</a:t>
            </a:r>
            <a:r>
              <a:rPr kumimoji="1" lang="en-US" altLang="zh-CN" dirty="0"/>
              <a:t>perturb</a:t>
            </a:r>
            <a:r>
              <a:rPr kumimoji="1" lang="zh-CN" altLang="en-US" dirty="0"/>
              <a:t>前后细胞的基因表达</a:t>
            </a:r>
          </a:p>
        </p:txBody>
      </p:sp>
      <p:sp>
        <p:nvSpPr>
          <p:cNvPr id="4" name="灯片编号占位符 3"/>
          <p:cNvSpPr>
            <a:spLocks noGrp="1"/>
          </p:cNvSpPr>
          <p:nvPr>
            <p:ph type="sldNum" sz="quarter" idx="5"/>
          </p:nvPr>
        </p:nvSpPr>
        <p:spPr/>
        <p:txBody>
          <a:bodyPr/>
          <a:lstStyle/>
          <a:p>
            <a:fld id="{70D75D0F-DBA7-4D7E-8B01-F91AB1F2A6E9}" type="slidenum">
              <a:rPr lang="zh-CN" altLang="en-US" smtClean="0"/>
              <a:t>22</a:t>
            </a:fld>
            <a:endParaRPr lang="zh-CN" altLang="en-US"/>
          </a:p>
        </p:txBody>
      </p:sp>
    </p:spTree>
    <p:extLst>
      <p:ext uri="{BB962C8B-B14F-4D97-AF65-F5344CB8AC3E}">
        <p14:creationId xmlns:p14="http://schemas.microsoft.com/office/powerpoint/2010/main" val="11620133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接下来我将使用</a:t>
            </a:r>
            <a:r>
              <a:rPr kumimoji="1" lang="en-US" altLang="zh-CN" dirty="0"/>
              <a:t>VQVAE</a:t>
            </a:r>
            <a:r>
              <a:rPr kumimoji="1" lang="zh-CN" altLang="en-US" dirty="0"/>
              <a:t>和</a:t>
            </a:r>
            <a:r>
              <a:rPr kumimoji="1" lang="en-US" altLang="zh-CN" dirty="0"/>
              <a:t>Diffusion</a:t>
            </a:r>
            <a:r>
              <a:rPr kumimoji="1" lang="zh-CN" altLang="en-US" dirty="0"/>
              <a:t> </a:t>
            </a:r>
            <a:r>
              <a:rPr kumimoji="1" lang="en-US" altLang="zh-CN" dirty="0"/>
              <a:t>model</a:t>
            </a:r>
            <a:r>
              <a:rPr kumimoji="1" lang="zh-CN" altLang="en-US" dirty="0"/>
              <a:t>等方法来提高模型的效果</a:t>
            </a:r>
            <a:endParaRPr kumimoji="1" lang="en-US" altLang="zh-CN" dirty="0"/>
          </a:p>
          <a:p>
            <a:r>
              <a:rPr kumimoji="1" lang="zh-CN" altLang="en-US" dirty="0"/>
              <a:t>这两种方法能很好地结局</a:t>
            </a:r>
            <a:r>
              <a:rPr kumimoji="1" lang="en-US" altLang="zh-CN" dirty="0"/>
              <a:t>VAE</a:t>
            </a:r>
            <a:r>
              <a:rPr kumimoji="1" lang="zh-CN" altLang="en-US" dirty="0"/>
              <a:t>导致的“模糊”的结果，进一步提高模型的准确率</a:t>
            </a:r>
          </a:p>
        </p:txBody>
      </p:sp>
      <p:sp>
        <p:nvSpPr>
          <p:cNvPr id="4" name="灯片编号占位符 3"/>
          <p:cNvSpPr>
            <a:spLocks noGrp="1"/>
          </p:cNvSpPr>
          <p:nvPr>
            <p:ph type="sldNum" sz="quarter" idx="5"/>
          </p:nvPr>
        </p:nvSpPr>
        <p:spPr/>
        <p:txBody>
          <a:bodyPr/>
          <a:lstStyle/>
          <a:p>
            <a:fld id="{70D75D0F-DBA7-4D7E-8B01-F91AB1F2A6E9}" type="slidenum">
              <a:rPr lang="zh-CN" altLang="en-US" smtClean="0"/>
              <a:t>24</a:t>
            </a:fld>
            <a:endParaRPr lang="zh-CN" altLang="en-US"/>
          </a:p>
        </p:txBody>
      </p:sp>
    </p:spTree>
    <p:extLst>
      <p:ext uri="{BB962C8B-B14F-4D97-AF65-F5344CB8AC3E}">
        <p14:creationId xmlns:p14="http://schemas.microsoft.com/office/powerpoint/2010/main" val="18498774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我将以 以下这几个方面展示我的结果</a:t>
            </a:r>
          </a:p>
        </p:txBody>
      </p:sp>
      <p:sp>
        <p:nvSpPr>
          <p:cNvPr id="4" name="灯片编号占位符 3"/>
          <p:cNvSpPr>
            <a:spLocks noGrp="1"/>
          </p:cNvSpPr>
          <p:nvPr>
            <p:ph type="sldNum" sz="quarter" idx="5"/>
          </p:nvPr>
        </p:nvSpPr>
        <p:spPr/>
        <p:txBody>
          <a:bodyPr/>
          <a:lstStyle/>
          <a:p>
            <a:fld id="{70D75D0F-DBA7-4D7E-8B01-F91AB1F2A6E9}" type="slidenum">
              <a:rPr lang="zh-CN" altLang="en-US" smtClean="0"/>
              <a:t>2</a:t>
            </a:fld>
            <a:endParaRPr lang="zh-CN" altLang="en-US"/>
          </a:p>
        </p:txBody>
      </p:sp>
    </p:spTree>
    <p:extLst>
      <p:ext uri="{BB962C8B-B14F-4D97-AF65-F5344CB8AC3E}">
        <p14:creationId xmlns:p14="http://schemas.microsoft.com/office/powerpoint/2010/main" val="54575584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下一步我打算本模型从</a:t>
            </a:r>
            <a:r>
              <a:rPr kumimoji="1" lang="en-US" altLang="zh-CN" dirty="0"/>
              <a:t>single-cell</a:t>
            </a:r>
            <a:r>
              <a:rPr kumimoji="1" lang="zh-CN" altLang="en-US" dirty="0"/>
              <a:t>拓展到</a:t>
            </a:r>
            <a:r>
              <a:rPr kumimoji="1" lang="en-US" altLang="zh-CN" dirty="0"/>
              <a:t>Spatial</a:t>
            </a:r>
            <a:r>
              <a:rPr kumimoji="1" lang="zh-CN" altLang="en-US" dirty="0"/>
              <a:t> </a:t>
            </a:r>
            <a:r>
              <a:rPr kumimoji="1" lang="en-US" altLang="zh-CN" dirty="0"/>
              <a:t>transcriptomics</a:t>
            </a:r>
          </a:p>
          <a:p>
            <a:r>
              <a:rPr kumimoji="1" lang="zh-CN" altLang="en-US" dirty="0"/>
              <a:t>首先，在</a:t>
            </a:r>
            <a:r>
              <a:rPr kumimoji="1" lang="zh-CN" altLang="en-US" sz="1200" dirty="0">
                <a:latin typeface="Times New Roman" panose="02020603050405020304" pitchFamily="18" charset="0"/>
                <a:cs typeface="Times New Roman" panose="02020603050405020304" pitchFamily="18" charset="0"/>
              </a:rPr>
              <a:t>现实情况下的细胞往往不是单独存在的而是组成被称为组织</a:t>
            </a:r>
            <a:r>
              <a:rPr kumimoji="1" lang="en-US" altLang="zh-CN" sz="1200" dirty="0">
                <a:latin typeface="Times New Roman" panose="02020603050405020304" pitchFamily="18" charset="0"/>
                <a:cs typeface="Times New Roman" panose="02020603050405020304" pitchFamily="18" charset="0"/>
              </a:rPr>
              <a:t>(Tissue)</a:t>
            </a:r>
            <a:r>
              <a:rPr kumimoji="1" lang="zh-CN" altLang="en-US" sz="1200" dirty="0">
                <a:latin typeface="Times New Roman" panose="02020603050405020304" pitchFamily="18" charset="0"/>
                <a:cs typeface="Times New Roman" panose="02020603050405020304" pitchFamily="18" charset="0"/>
              </a:rPr>
              <a:t>的上层结构。</a:t>
            </a:r>
            <a:endParaRPr kumimoji="1" lang="en-US" altLang="zh-CN" sz="1200" dirty="0">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200" dirty="0">
                <a:latin typeface="Times New Roman" panose="02020603050405020304" pitchFamily="18" charset="0"/>
                <a:cs typeface="Times New Roman" panose="02020603050405020304" pitchFamily="18" charset="0"/>
              </a:rPr>
              <a:t>Spatial</a:t>
            </a:r>
            <a:r>
              <a:rPr kumimoji="1" lang="zh-CN" altLang="en-US" sz="1200" dirty="0">
                <a:latin typeface="Times New Roman" panose="02020603050405020304" pitchFamily="18" charset="0"/>
                <a:cs typeface="Times New Roman" panose="02020603050405020304" pitchFamily="18" charset="0"/>
              </a:rPr>
              <a:t> </a:t>
            </a:r>
            <a:r>
              <a:rPr kumimoji="1" lang="en-US" altLang="zh-CN" sz="1200" dirty="0">
                <a:latin typeface="Times New Roman" panose="02020603050405020304" pitchFamily="18" charset="0"/>
                <a:cs typeface="Times New Roman" panose="02020603050405020304" pitchFamily="18" charset="0"/>
              </a:rPr>
              <a:t>Transcriptomics</a:t>
            </a:r>
            <a:r>
              <a:rPr kumimoji="1" lang="zh-CN" altLang="en-US" sz="1200" dirty="0">
                <a:latin typeface="Times New Roman" panose="02020603050405020304" pitchFamily="18" charset="0"/>
                <a:cs typeface="Times New Roman" panose="02020603050405020304" pitchFamily="18" charset="0"/>
              </a:rPr>
              <a:t> 的技术保留了细胞的位置信息的同时仍能测出细胞的基因表达</a:t>
            </a:r>
            <a:endParaRPr kumimoji="1" lang="en-US" altLang="zh-CN" sz="1200" dirty="0">
              <a:latin typeface="Times New Roman" panose="02020603050405020304" pitchFamily="18" charset="0"/>
              <a:cs typeface="Times New Roman" panose="02020603050405020304" pitchFamily="18" charset="0"/>
            </a:endParaRPr>
          </a:p>
          <a:p>
            <a:r>
              <a:rPr kumimoji="1" lang="zh-CN" altLang="en-US" sz="1200" dirty="0">
                <a:latin typeface="Times New Roman" panose="02020603050405020304" pitchFamily="18" charset="0"/>
                <a:cs typeface="Times New Roman" panose="02020603050405020304" pitchFamily="18" charset="0"/>
              </a:rPr>
              <a:t>因此，</a:t>
            </a:r>
            <a:r>
              <a:rPr kumimoji="1" lang="en-US" altLang="zh-CN" sz="1200" dirty="0">
                <a:latin typeface="Times New Roman" panose="02020603050405020304" pitchFamily="18" charset="0"/>
                <a:cs typeface="Times New Roman" panose="02020603050405020304" pitchFamily="18" charset="0"/>
              </a:rPr>
              <a:t>Spatial</a:t>
            </a:r>
            <a:r>
              <a:rPr kumimoji="1" lang="zh-CN" altLang="en-US" sz="1200" dirty="0">
                <a:latin typeface="Times New Roman" panose="02020603050405020304" pitchFamily="18" charset="0"/>
                <a:cs typeface="Times New Roman" panose="02020603050405020304" pitchFamily="18" charset="0"/>
              </a:rPr>
              <a:t> </a:t>
            </a:r>
            <a:r>
              <a:rPr kumimoji="1" lang="en-US" altLang="zh-CN" sz="1200" dirty="0">
                <a:latin typeface="Times New Roman" panose="02020603050405020304" pitchFamily="18" charset="0"/>
                <a:cs typeface="Times New Roman" panose="02020603050405020304" pitchFamily="18" charset="0"/>
              </a:rPr>
              <a:t>Perturbation</a:t>
            </a:r>
            <a:r>
              <a:rPr kumimoji="1" lang="zh-CN" altLang="en-US" sz="1200" dirty="0">
                <a:latin typeface="Times New Roman" panose="02020603050405020304" pitchFamily="18" charset="0"/>
                <a:cs typeface="Times New Roman" panose="02020603050405020304" pitchFamily="18" charset="0"/>
              </a:rPr>
              <a:t> </a:t>
            </a:r>
            <a:r>
              <a:rPr kumimoji="1" lang="en-US" altLang="zh-CN" sz="1200" dirty="0">
                <a:latin typeface="Times New Roman" panose="02020603050405020304" pitchFamily="18" charset="0"/>
                <a:cs typeface="Times New Roman" panose="02020603050405020304" pitchFamily="18" charset="0"/>
              </a:rPr>
              <a:t>Prediction</a:t>
            </a:r>
            <a:r>
              <a:rPr kumimoji="1" lang="zh-CN" altLang="en-US" sz="1200" dirty="0">
                <a:latin typeface="Times New Roman" panose="02020603050405020304" pitchFamily="18" charset="0"/>
                <a:cs typeface="Times New Roman" panose="02020603050405020304" pitchFamily="18" charset="0"/>
              </a:rPr>
              <a:t> 将可以预测 </a:t>
            </a:r>
            <a:r>
              <a:rPr kumimoji="1" lang="en-US" altLang="zh-CN" sz="1200" dirty="0">
                <a:latin typeface="Times New Roman" panose="02020603050405020304" pitchFamily="18" charset="0"/>
                <a:cs typeface="Times New Roman" panose="02020603050405020304" pitchFamily="18" charset="0"/>
              </a:rPr>
              <a:t>Perturb</a:t>
            </a:r>
            <a:r>
              <a:rPr kumimoji="1" lang="zh-CN" altLang="en-US" sz="1200" dirty="0">
                <a:latin typeface="Times New Roman" panose="02020603050405020304" pitchFamily="18" charset="0"/>
                <a:cs typeface="Times New Roman" panose="02020603050405020304" pitchFamily="18" charset="0"/>
              </a:rPr>
              <a:t> 之后细胞之间的相互作用是什么。</a:t>
            </a:r>
            <a:endParaRPr kumimoji="1" lang="en-US" altLang="zh-CN" sz="1200" dirty="0">
              <a:latin typeface="Times New Roman" panose="02020603050405020304" pitchFamily="18" charset="0"/>
              <a:cs typeface="Times New Roman" panose="02020603050405020304" pitchFamily="18" charset="0"/>
            </a:endParaRPr>
          </a:p>
          <a:p>
            <a:r>
              <a:rPr kumimoji="1" lang="zh-CN" altLang="en-US" sz="1200" dirty="0">
                <a:latin typeface="Times New Roman" panose="02020603050405020304" pitchFamily="18" charset="0"/>
                <a:cs typeface="Times New Roman" panose="02020603050405020304" pitchFamily="18" charset="0"/>
              </a:rPr>
              <a:t>比如，假设我现在有一份癌细胞的切片，并且我想测试一种新研发的药物是否可以对治疗癌症有所帮助，</a:t>
            </a:r>
            <a:endParaRPr kumimoji="1" lang="en-US" altLang="zh-CN" sz="1200" dirty="0">
              <a:latin typeface="Times New Roman" panose="02020603050405020304" pitchFamily="18" charset="0"/>
              <a:cs typeface="Times New Roman" panose="02020603050405020304" pitchFamily="18" charset="0"/>
            </a:endParaRPr>
          </a:p>
          <a:p>
            <a:r>
              <a:rPr kumimoji="1" lang="zh-CN" altLang="en-US" sz="1200" dirty="0">
                <a:latin typeface="Times New Roman" panose="02020603050405020304" pitchFamily="18" charset="0"/>
                <a:cs typeface="Times New Roman" panose="02020603050405020304" pitchFamily="18" charset="0"/>
              </a:rPr>
              <a:t>那 </a:t>
            </a:r>
            <a:r>
              <a:rPr kumimoji="1" lang="en-US" altLang="zh-CN" sz="1200" dirty="0">
                <a:latin typeface="Times New Roman" panose="02020603050405020304" pitchFamily="18" charset="0"/>
                <a:cs typeface="Times New Roman" panose="02020603050405020304" pitchFamily="18" charset="0"/>
              </a:rPr>
              <a:t>Spatial</a:t>
            </a:r>
            <a:r>
              <a:rPr kumimoji="1" lang="zh-CN" altLang="en-US" sz="1200" dirty="0">
                <a:latin typeface="Times New Roman" panose="02020603050405020304" pitchFamily="18" charset="0"/>
                <a:cs typeface="Times New Roman" panose="02020603050405020304" pitchFamily="18" charset="0"/>
              </a:rPr>
              <a:t> </a:t>
            </a:r>
            <a:r>
              <a:rPr kumimoji="1" lang="en-US" altLang="zh-CN" sz="1200" dirty="0">
                <a:latin typeface="Times New Roman" panose="02020603050405020304" pitchFamily="18" charset="0"/>
                <a:cs typeface="Times New Roman" panose="02020603050405020304" pitchFamily="18" charset="0"/>
              </a:rPr>
              <a:t>Transcriptomics</a:t>
            </a:r>
            <a:r>
              <a:rPr kumimoji="1" lang="zh-CN" altLang="en-US" sz="1200" dirty="0">
                <a:latin typeface="Times New Roman" panose="02020603050405020304" pitchFamily="18" charset="0"/>
                <a:cs typeface="Times New Roman" panose="02020603050405020304" pitchFamily="18" charset="0"/>
              </a:rPr>
              <a:t> 技术就可以检测出癌细胞周围都有什么细胞</a:t>
            </a:r>
            <a:endParaRPr kumimoji="1" lang="en-US" altLang="zh-CN" sz="1200" dirty="0">
              <a:latin typeface="Times New Roman" panose="02020603050405020304" pitchFamily="18" charset="0"/>
              <a:cs typeface="Times New Roman" panose="02020603050405020304" pitchFamily="18" charset="0"/>
            </a:endParaRPr>
          </a:p>
          <a:p>
            <a:r>
              <a:rPr kumimoji="1" lang="zh-CN" altLang="en-US" sz="1200" dirty="0">
                <a:latin typeface="Times New Roman" panose="02020603050405020304" pitchFamily="18" charset="0"/>
                <a:cs typeface="Times New Roman" panose="02020603050405020304" pitchFamily="18" charset="0"/>
              </a:rPr>
              <a:t>而 </a:t>
            </a:r>
            <a:r>
              <a:rPr kumimoji="1" lang="en-US" altLang="zh-CN" sz="1200" dirty="0">
                <a:latin typeface="Times New Roman" panose="02020603050405020304" pitchFamily="18" charset="0"/>
                <a:cs typeface="Times New Roman" panose="02020603050405020304" pitchFamily="18" charset="0"/>
              </a:rPr>
              <a:t>Spatial</a:t>
            </a:r>
            <a:r>
              <a:rPr kumimoji="1" lang="zh-CN" altLang="en-US" sz="1200" dirty="0">
                <a:latin typeface="Times New Roman" panose="02020603050405020304" pitchFamily="18" charset="0"/>
                <a:cs typeface="Times New Roman" panose="02020603050405020304" pitchFamily="18" charset="0"/>
              </a:rPr>
              <a:t> </a:t>
            </a:r>
            <a:r>
              <a:rPr kumimoji="1" lang="en-US" altLang="zh-CN" sz="1200" dirty="0">
                <a:latin typeface="Times New Roman" panose="02020603050405020304" pitchFamily="18" charset="0"/>
                <a:cs typeface="Times New Roman" panose="02020603050405020304" pitchFamily="18" charset="0"/>
              </a:rPr>
              <a:t>Perturbation</a:t>
            </a:r>
            <a:r>
              <a:rPr kumimoji="1" lang="zh-CN" altLang="en-US" sz="1200" dirty="0">
                <a:latin typeface="Times New Roman" panose="02020603050405020304" pitchFamily="18" charset="0"/>
                <a:cs typeface="Times New Roman" panose="02020603050405020304" pitchFamily="18" charset="0"/>
              </a:rPr>
              <a:t> </a:t>
            </a:r>
            <a:r>
              <a:rPr kumimoji="1" lang="en-US" altLang="zh-CN" sz="1200" dirty="0">
                <a:latin typeface="Times New Roman" panose="02020603050405020304" pitchFamily="18" charset="0"/>
                <a:cs typeface="Times New Roman" panose="02020603050405020304" pitchFamily="18" charset="0"/>
              </a:rPr>
              <a:t>Prediction</a:t>
            </a:r>
            <a:r>
              <a:rPr kumimoji="1" lang="zh-CN" altLang="en-US" sz="1200" dirty="0">
                <a:latin typeface="Times New Roman" panose="02020603050405020304" pitchFamily="18" charset="0"/>
                <a:cs typeface="Times New Roman" panose="02020603050405020304" pitchFamily="18" charset="0"/>
              </a:rPr>
              <a:t> 则可以预测出：在注射药物后癌细胞会发生什么变化，周围的细胞会发生什么变化，以及周围的细胞会如何响应这样的变化</a:t>
            </a:r>
            <a:endParaRPr kumimoji="1" lang="en-US" altLang="zh-CN" sz="1200" dirty="0">
              <a:latin typeface="Times New Roman" panose="02020603050405020304" pitchFamily="18" charset="0"/>
              <a:cs typeface="Times New Roman" panose="02020603050405020304" pitchFamily="18" charset="0"/>
            </a:endParaRPr>
          </a:p>
          <a:p>
            <a:r>
              <a:rPr kumimoji="1" lang="zh-CN" altLang="en-US" sz="1200" dirty="0">
                <a:latin typeface="Times New Roman" panose="02020603050405020304" pitchFamily="18" charset="0"/>
                <a:cs typeface="Times New Roman" panose="02020603050405020304" pitchFamily="18" charset="0"/>
              </a:rPr>
              <a:t>比如，在注射药物之后，周围的免疫细胞可能会识别出并杀死这个癌细胞。</a:t>
            </a:r>
            <a:endParaRPr kumimoji="1" lang="en-US" altLang="zh-CN" sz="1200" dirty="0">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a:t>图片</a:t>
            </a:r>
            <a:r>
              <a:rPr kumimoji="1" lang="en-US" altLang="zh-CN"/>
              <a:t>Source</a:t>
            </a:r>
            <a:r>
              <a:rPr kumimoji="1" lang="en-US" altLang="zh-CN" dirty="0"/>
              <a:t>:</a:t>
            </a:r>
            <a:r>
              <a:rPr kumimoji="1" lang="zh-CN" altLang="en-US" dirty="0"/>
              <a:t> </a:t>
            </a:r>
            <a:r>
              <a:rPr lang="zh-CN" altLang="en-US" dirty="0">
                <a:hlinkClick r:id="rId3"/>
              </a:rPr>
              <a:t>伯豪生物</a:t>
            </a:r>
            <a:r>
              <a:rPr lang="en-US" altLang="zh-CN" dirty="0">
                <a:hlinkClick r:id="rId3"/>
              </a:rPr>
              <a:t>,(2020).</a:t>
            </a:r>
            <a:r>
              <a:rPr lang="zh-CN" altLang="en-US" dirty="0">
                <a:hlinkClick r:id="rId3"/>
              </a:rPr>
              <a:t> 探索基因表达的空间信息 </a:t>
            </a:r>
            <a:r>
              <a:rPr lang="en-US" altLang="zh-CN" dirty="0">
                <a:hlinkClick r:id="rId3"/>
              </a:rPr>
              <a:t>—— </a:t>
            </a:r>
            <a:r>
              <a:rPr lang="zh-CN" altLang="en-US" dirty="0">
                <a:hlinkClick r:id="rId3"/>
              </a:rPr>
              <a:t>空间转录组学（</a:t>
            </a:r>
            <a:r>
              <a:rPr lang="en-US" altLang="zh-CN" dirty="0">
                <a:hlinkClick r:id="rId3"/>
              </a:rPr>
              <a:t>Spatial Transcriptomics</a:t>
            </a:r>
            <a:r>
              <a:rPr lang="zh-CN" altLang="en-US" dirty="0">
                <a:hlinkClick r:id="rId3"/>
              </a:rPr>
              <a:t>） </a:t>
            </a:r>
            <a:endParaRPr kumimoji="1" lang="zh-CN" altLang="en-US" dirty="0"/>
          </a:p>
          <a:p>
            <a:endParaRPr kumimoji="1" lang="en-US" altLang="zh-CN" sz="1200"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70D75D0F-DBA7-4D7E-8B01-F91AB1F2A6E9}" type="slidenum">
              <a:rPr lang="zh-CN" altLang="en-US" smtClean="0"/>
              <a:t>25</a:t>
            </a:fld>
            <a:endParaRPr lang="zh-CN" altLang="en-US"/>
          </a:p>
        </p:txBody>
      </p:sp>
    </p:spTree>
    <p:extLst>
      <p:ext uri="{BB962C8B-B14F-4D97-AF65-F5344CB8AC3E}">
        <p14:creationId xmlns:p14="http://schemas.microsoft.com/office/powerpoint/2010/main" val="8150361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我的演讲到此为止，谢谢大家</a:t>
            </a:r>
          </a:p>
        </p:txBody>
      </p:sp>
      <p:sp>
        <p:nvSpPr>
          <p:cNvPr id="4" name="灯片编号占位符 3"/>
          <p:cNvSpPr>
            <a:spLocks noGrp="1"/>
          </p:cNvSpPr>
          <p:nvPr>
            <p:ph type="sldNum" sz="quarter" idx="5"/>
          </p:nvPr>
        </p:nvSpPr>
        <p:spPr/>
        <p:txBody>
          <a:bodyPr/>
          <a:lstStyle/>
          <a:p>
            <a:fld id="{70D75D0F-DBA7-4D7E-8B01-F91AB1F2A6E9}" type="slidenum">
              <a:rPr lang="zh-CN" altLang="en-US" smtClean="0"/>
              <a:t>26</a:t>
            </a:fld>
            <a:endParaRPr lang="zh-CN" altLang="en-US"/>
          </a:p>
        </p:txBody>
      </p:sp>
    </p:spTree>
    <p:extLst>
      <p:ext uri="{BB962C8B-B14F-4D97-AF65-F5344CB8AC3E}">
        <p14:creationId xmlns:p14="http://schemas.microsoft.com/office/powerpoint/2010/main" val="37068382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70D75D0F-DBA7-4D7E-8B01-F91AB1F2A6E9}" type="slidenum">
              <a:rPr lang="zh-CN" altLang="en-US" smtClean="0"/>
              <a:t>27</a:t>
            </a:fld>
            <a:endParaRPr lang="zh-CN" altLang="en-US"/>
          </a:p>
        </p:txBody>
      </p:sp>
    </p:spTree>
    <p:extLst>
      <p:ext uri="{BB962C8B-B14F-4D97-AF65-F5344CB8AC3E}">
        <p14:creationId xmlns:p14="http://schemas.microsoft.com/office/powerpoint/2010/main" val="27415548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我的模型可以预测一个细胞在被</a:t>
            </a:r>
            <a:r>
              <a:rPr kumimoji="1" lang="en-US" altLang="zh-CN" dirty="0"/>
              <a:t>perturb</a:t>
            </a:r>
            <a:r>
              <a:rPr kumimoji="1" lang="zh-CN" altLang="en-US" dirty="0"/>
              <a:t>之后会发生什么变化</a:t>
            </a:r>
            <a:endParaRPr kumimoji="1" lang="en-US" altLang="zh-CN" dirty="0"/>
          </a:p>
          <a:p>
            <a:r>
              <a:rPr kumimoji="1" lang="zh-CN" altLang="en-US" sz="1200" dirty="0">
                <a:latin typeface="Times New Roman" panose="02020603050405020304" pitchFamily="18" charset="0"/>
                <a:cs typeface="Times New Roman" panose="02020603050405020304" pitchFamily="18" charset="0"/>
              </a:rPr>
              <a:t>比如：给细胞一些处理</a:t>
            </a:r>
            <a:r>
              <a:rPr kumimoji="1" lang="en-US" altLang="zh-CN" sz="1200" dirty="0">
                <a:latin typeface="Times New Roman" panose="02020603050405020304" pitchFamily="18" charset="0"/>
                <a:cs typeface="Times New Roman" panose="02020603050405020304" pitchFamily="18" charset="0"/>
              </a:rPr>
              <a:t>(treatment)</a:t>
            </a:r>
            <a:r>
              <a:rPr kumimoji="1" lang="zh-CN" altLang="en-US" sz="1200" dirty="0">
                <a:latin typeface="Times New Roman" panose="02020603050405020304" pitchFamily="18" charset="0"/>
                <a:cs typeface="Times New Roman" panose="02020603050405020304" pitchFamily="18" charset="0"/>
              </a:rPr>
              <a:t>或者刺激</a:t>
            </a:r>
            <a:r>
              <a:rPr kumimoji="1" lang="en-US" altLang="zh-CN" sz="1200" dirty="0">
                <a:latin typeface="Times New Roman" panose="02020603050405020304" pitchFamily="18" charset="0"/>
                <a:cs typeface="Times New Roman" panose="02020603050405020304" pitchFamily="18" charset="0"/>
              </a:rPr>
              <a:t>(stimulus)</a:t>
            </a:r>
            <a:r>
              <a:rPr kumimoji="1" lang="zh-CN" altLang="en-US" sz="1200" dirty="0">
                <a:latin typeface="Times New Roman" panose="02020603050405020304" pitchFamily="18" charset="0"/>
                <a:cs typeface="Times New Roman" panose="02020603050405020304" pitchFamily="18" charset="0"/>
              </a:rPr>
              <a:t>之后细胞的基因表达</a:t>
            </a:r>
            <a:r>
              <a:rPr kumimoji="1" lang="en-US" altLang="zh-CN" sz="1200" dirty="0">
                <a:latin typeface="Times New Roman" panose="02020603050405020304" pitchFamily="18" charset="0"/>
                <a:cs typeface="Times New Roman" panose="02020603050405020304" pitchFamily="18" charset="0"/>
              </a:rPr>
              <a:t>(gene</a:t>
            </a:r>
            <a:r>
              <a:rPr kumimoji="1" lang="zh-CN" altLang="en-US" sz="1200" dirty="0">
                <a:latin typeface="Times New Roman" panose="02020603050405020304" pitchFamily="18" charset="0"/>
                <a:cs typeface="Times New Roman" panose="02020603050405020304" pitchFamily="18" charset="0"/>
              </a:rPr>
              <a:t> </a:t>
            </a:r>
            <a:r>
              <a:rPr kumimoji="1" lang="en-US" altLang="zh-CN" sz="1200" dirty="0">
                <a:latin typeface="Times New Roman" panose="02020603050405020304" pitchFamily="18" charset="0"/>
                <a:cs typeface="Times New Roman" panose="02020603050405020304" pitchFamily="18" charset="0"/>
              </a:rPr>
              <a:t>expression)</a:t>
            </a:r>
            <a:r>
              <a:rPr kumimoji="1" lang="zh-CN" altLang="en-US" sz="1200" dirty="0">
                <a:latin typeface="Times New Roman" panose="02020603050405020304" pitchFamily="18" charset="0"/>
                <a:cs typeface="Times New Roman" panose="02020603050405020304" pitchFamily="18" charset="0"/>
              </a:rPr>
              <a:t>会发生什么变化</a:t>
            </a:r>
          </a:p>
        </p:txBody>
      </p:sp>
      <p:sp>
        <p:nvSpPr>
          <p:cNvPr id="4" name="灯片编号占位符 3"/>
          <p:cNvSpPr>
            <a:spLocks noGrp="1"/>
          </p:cNvSpPr>
          <p:nvPr>
            <p:ph type="sldNum" sz="quarter" idx="5"/>
          </p:nvPr>
        </p:nvSpPr>
        <p:spPr/>
        <p:txBody>
          <a:bodyPr/>
          <a:lstStyle/>
          <a:p>
            <a:fld id="{70D75D0F-DBA7-4D7E-8B01-F91AB1F2A6E9}" type="slidenum">
              <a:rPr lang="zh-CN" altLang="en-US" smtClean="0"/>
              <a:t>4</a:t>
            </a:fld>
            <a:endParaRPr lang="zh-CN" altLang="en-US"/>
          </a:p>
        </p:txBody>
      </p:sp>
    </p:spTree>
    <p:extLst>
      <p:ext uri="{BB962C8B-B14F-4D97-AF65-F5344CB8AC3E}">
        <p14:creationId xmlns:p14="http://schemas.microsoft.com/office/powerpoint/2010/main" val="34319375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sz="1200" dirty="0">
                <a:latin typeface="Times New Roman" panose="02020603050405020304" pitchFamily="18" charset="0"/>
                <a:cs typeface="Times New Roman" panose="02020603050405020304" pitchFamily="18" charset="0"/>
              </a:rPr>
              <a:t>Single-cell</a:t>
            </a:r>
            <a:r>
              <a:rPr kumimoji="1" lang="zh-CN" altLang="en-US" sz="1200" dirty="0">
                <a:latin typeface="Times New Roman" panose="02020603050405020304" pitchFamily="18" charset="0"/>
                <a:cs typeface="Times New Roman" panose="02020603050405020304" pitchFamily="18" charset="0"/>
              </a:rPr>
              <a:t> </a:t>
            </a:r>
            <a:r>
              <a:rPr kumimoji="1" lang="en-US" altLang="zh-CN" sz="1200" dirty="0">
                <a:latin typeface="Times New Roman" panose="02020603050405020304" pitchFamily="18" charset="0"/>
                <a:cs typeface="Times New Roman" panose="02020603050405020304" pitchFamily="18" charset="0"/>
              </a:rPr>
              <a:t>RNA</a:t>
            </a:r>
            <a:r>
              <a:rPr kumimoji="1" lang="zh-CN" altLang="en-US" sz="1200" dirty="0">
                <a:latin typeface="Times New Roman" panose="02020603050405020304" pitchFamily="18" charset="0"/>
                <a:cs typeface="Times New Roman" panose="02020603050405020304" pitchFamily="18" charset="0"/>
              </a:rPr>
              <a:t> </a:t>
            </a:r>
            <a:r>
              <a:rPr kumimoji="1" lang="en-US" altLang="zh-CN" sz="1200" dirty="0">
                <a:latin typeface="Times New Roman" panose="02020603050405020304" pitchFamily="18" charset="0"/>
                <a:cs typeface="Times New Roman" panose="02020603050405020304" pitchFamily="18" charset="0"/>
              </a:rPr>
              <a:t>sequencing</a:t>
            </a:r>
            <a:r>
              <a:rPr kumimoji="1" lang="zh-CN" altLang="en-US" sz="1200" dirty="0">
                <a:latin typeface="Times New Roman" panose="02020603050405020304" pitchFamily="18" charset="0"/>
                <a:cs typeface="Times New Roman" panose="02020603050405020304" pitchFamily="18" charset="0"/>
              </a:rPr>
              <a:t> 是一种新兴的技术。它可以为每一个细胞进行基因测序，以前所未有的分辨率研究细胞的基本生物学特性</a:t>
            </a:r>
            <a:endParaRPr kumimoji="1" lang="en-US" altLang="zh-CN" sz="1200" dirty="0">
              <a:latin typeface="Times New Roman" panose="02020603050405020304" pitchFamily="18" charset="0"/>
              <a:cs typeface="Times New Roman" panose="02020603050405020304" pitchFamily="18" charset="0"/>
            </a:endParaRPr>
          </a:p>
          <a:p>
            <a:r>
              <a:rPr kumimoji="1" lang="zh-CN" altLang="en-US" sz="1200" dirty="0">
                <a:latin typeface="Times New Roman" panose="02020603050405020304" pitchFamily="18" charset="0"/>
                <a:cs typeface="Times New Roman" panose="02020603050405020304" pitchFamily="18" charset="0"/>
              </a:rPr>
              <a:t>比起只能测得细胞基因表达平均值的传统的测序方法，</a:t>
            </a:r>
            <a:r>
              <a:rPr kumimoji="1" lang="en-US" altLang="zh-CN" sz="1200" dirty="0">
                <a:latin typeface="Times New Roman" panose="02020603050405020304" pitchFamily="18" charset="0"/>
                <a:cs typeface="Times New Roman" panose="02020603050405020304" pitchFamily="18" charset="0"/>
              </a:rPr>
              <a:t>single-cell</a:t>
            </a:r>
            <a:r>
              <a:rPr kumimoji="1" lang="zh-CN" altLang="en-US" sz="1200" dirty="0">
                <a:latin typeface="Times New Roman" panose="02020603050405020304" pitchFamily="18" charset="0"/>
                <a:cs typeface="Times New Roman" panose="02020603050405020304" pitchFamily="18" charset="0"/>
              </a:rPr>
              <a:t> </a:t>
            </a:r>
            <a:r>
              <a:rPr kumimoji="1" lang="en-US" altLang="zh-CN" sz="1200" dirty="0">
                <a:latin typeface="Times New Roman" panose="02020603050405020304" pitchFamily="18" charset="0"/>
                <a:cs typeface="Times New Roman" panose="02020603050405020304" pitchFamily="18" charset="0"/>
              </a:rPr>
              <a:t>RNA</a:t>
            </a:r>
            <a:r>
              <a:rPr kumimoji="1" lang="zh-CN" altLang="en-US" sz="1200" dirty="0">
                <a:latin typeface="Times New Roman" panose="02020603050405020304" pitchFamily="18" charset="0"/>
                <a:cs typeface="Times New Roman" panose="02020603050405020304" pitchFamily="18" charset="0"/>
              </a:rPr>
              <a:t> </a:t>
            </a:r>
            <a:r>
              <a:rPr kumimoji="1" lang="en-US" altLang="zh-CN" sz="1200" dirty="0">
                <a:latin typeface="Times New Roman" panose="02020603050405020304" pitchFamily="18" charset="0"/>
                <a:cs typeface="Times New Roman" panose="02020603050405020304" pitchFamily="18" charset="0"/>
              </a:rPr>
              <a:t>sequencing</a:t>
            </a:r>
            <a:r>
              <a:rPr kumimoji="1" lang="zh-CN" altLang="en-US" sz="1200" dirty="0">
                <a:latin typeface="Times New Roman" panose="02020603050405020304" pitchFamily="18" charset="0"/>
                <a:cs typeface="Times New Roman" panose="02020603050405020304" pitchFamily="18" charset="0"/>
              </a:rPr>
              <a:t>可以分离单个细胞，提供更多更精细的数据</a:t>
            </a:r>
            <a:endParaRPr kumimoji="1" lang="zh-CN" altLang="en-US" dirty="0"/>
          </a:p>
        </p:txBody>
      </p:sp>
      <p:sp>
        <p:nvSpPr>
          <p:cNvPr id="4" name="灯片编号占位符 3"/>
          <p:cNvSpPr>
            <a:spLocks noGrp="1"/>
          </p:cNvSpPr>
          <p:nvPr>
            <p:ph type="sldNum" sz="quarter" idx="5"/>
          </p:nvPr>
        </p:nvSpPr>
        <p:spPr/>
        <p:txBody>
          <a:bodyPr/>
          <a:lstStyle/>
          <a:p>
            <a:fld id="{70D75D0F-DBA7-4D7E-8B01-F91AB1F2A6E9}" type="slidenum">
              <a:rPr lang="zh-CN" altLang="en-US" smtClean="0"/>
              <a:t>5</a:t>
            </a:fld>
            <a:endParaRPr lang="zh-CN" altLang="en-US"/>
          </a:p>
        </p:txBody>
      </p:sp>
    </p:spTree>
    <p:extLst>
      <p:ext uri="{BB962C8B-B14F-4D97-AF65-F5344CB8AC3E}">
        <p14:creationId xmlns:p14="http://schemas.microsoft.com/office/powerpoint/2010/main" val="32444792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更形象地说，如果传统方法是测一杯果汁中的平均糖含量</a:t>
            </a: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dirty="0"/>
              <a:t>那么</a:t>
            </a:r>
            <a:r>
              <a:rPr kumimoji="1" lang="en-US" altLang="zh-CN" sz="1200" dirty="0">
                <a:latin typeface="Times New Roman" panose="02020603050405020304" pitchFamily="18" charset="0"/>
                <a:cs typeface="Times New Roman" panose="02020603050405020304" pitchFamily="18" charset="0"/>
              </a:rPr>
              <a:t>Single-cell</a:t>
            </a:r>
            <a:r>
              <a:rPr kumimoji="1" lang="zh-CN" altLang="en-US" sz="1200" dirty="0">
                <a:latin typeface="Times New Roman" panose="02020603050405020304" pitchFamily="18" charset="0"/>
                <a:cs typeface="Times New Roman" panose="02020603050405020304" pitchFamily="18" charset="0"/>
              </a:rPr>
              <a:t> </a:t>
            </a:r>
            <a:r>
              <a:rPr kumimoji="1" lang="en-US" altLang="zh-CN" sz="1200" dirty="0">
                <a:latin typeface="Times New Roman" panose="02020603050405020304" pitchFamily="18" charset="0"/>
                <a:cs typeface="Times New Roman" panose="02020603050405020304" pitchFamily="18" charset="0"/>
              </a:rPr>
              <a:t>RNA</a:t>
            </a:r>
            <a:r>
              <a:rPr kumimoji="1" lang="zh-CN" altLang="en-US" sz="1200" dirty="0">
                <a:latin typeface="Times New Roman" panose="02020603050405020304" pitchFamily="18" charset="0"/>
                <a:cs typeface="Times New Roman" panose="02020603050405020304" pitchFamily="18" charset="0"/>
              </a:rPr>
              <a:t> </a:t>
            </a:r>
            <a:r>
              <a:rPr kumimoji="1" lang="en-US" altLang="zh-CN" sz="1200" dirty="0">
                <a:latin typeface="Times New Roman" panose="02020603050405020304" pitchFamily="18" charset="0"/>
                <a:cs typeface="Times New Roman" panose="02020603050405020304" pitchFamily="18" charset="0"/>
              </a:rPr>
              <a:t>sequencing</a:t>
            </a:r>
            <a:r>
              <a:rPr kumimoji="1" lang="zh-CN" altLang="en-US" sz="1200" dirty="0">
                <a:latin typeface="Times New Roman" panose="02020603050405020304" pitchFamily="18" charset="0"/>
                <a:cs typeface="Times New Roman" panose="02020603050405020304" pitchFamily="18" charset="0"/>
              </a:rPr>
              <a:t> 技术就是测这一个果盘中每一片水果中的糖含量有多高</a:t>
            </a:r>
          </a:p>
        </p:txBody>
      </p:sp>
      <p:sp>
        <p:nvSpPr>
          <p:cNvPr id="4" name="灯片编号占位符 3"/>
          <p:cNvSpPr>
            <a:spLocks noGrp="1"/>
          </p:cNvSpPr>
          <p:nvPr>
            <p:ph type="sldNum" sz="quarter" idx="5"/>
          </p:nvPr>
        </p:nvSpPr>
        <p:spPr/>
        <p:txBody>
          <a:bodyPr/>
          <a:lstStyle/>
          <a:p>
            <a:fld id="{70D75D0F-DBA7-4D7E-8B01-F91AB1F2A6E9}" type="slidenum">
              <a:rPr lang="zh-CN" altLang="en-US" smtClean="0"/>
              <a:t>6</a:t>
            </a:fld>
            <a:endParaRPr lang="zh-CN" altLang="en-US"/>
          </a:p>
        </p:txBody>
      </p:sp>
    </p:spTree>
    <p:extLst>
      <p:ext uri="{BB962C8B-B14F-4D97-AF65-F5344CB8AC3E}">
        <p14:creationId xmlns:p14="http://schemas.microsoft.com/office/powerpoint/2010/main" val="41084150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那为什么我们要预测</a:t>
            </a:r>
            <a:r>
              <a:rPr kumimoji="1" lang="en-US" altLang="zh-CN" dirty="0"/>
              <a:t>perturbation</a:t>
            </a:r>
            <a:r>
              <a:rPr kumimoji="1" lang="zh-CN" altLang="en-US" dirty="0"/>
              <a:t>呢？</a:t>
            </a:r>
            <a:endParaRPr kumimoji="1" lang="en-US" altLang="zh-CN" dirty="0"/>
          </a:p>
          <a:p>
            <a:r>
              <a:rPr kumimoji="1" lang="zh-CN" altLang="en-US" dirty="0"/>
              <a:t>首先，预测</a:t>
            </a:r>
            <a:r>
              <a:rPr kumimoji="1" lang="en-US" altLang="zh-CN" dirty="0"/>
              <a:t>perturbation</a:t>
            </a:r>
            <a:r>
              <a:rPr kumimoji="1" lang="zh-CN" altLang="en-US" dirty="0"/>
              <a:t>可以减少许多成本</a:t>
            </a:r>
            <a:endParaRPr kumimoji="1" lang="en-US" altLang="zh-CN" dirty="0"/>
          </a:p>
          <a:p>
            <a:r>
              <a:rPr kumimoji="1" lang="zh-CN" altLang="en-US" dirty="0"/>
              <a:t>比如：现在要测试一种药物能否让</a:t>
            </a:r>
            <a:r>
              <a:rPr kumimoji="1" lang="en-US" altLang="zh-CN" dirty="0"/>
              <a:t>CD4T</a:t>
            </a:r>
            <a:r>
              <a:rPr kumimoji="1" lang="zh-CN" altLang="en-US" dirty="0"/>
              <a:t>细胞长得更好。</a:t>
            </a:r>
            <a:endParaRPr kumimoji="1" lang="en-US" altLang="zh-CN" dirty="0"/>
          </a:p>
          <a:p>
            <a:r>
              <a:rPr kumimoji="1" lang="zh-CN" altLang="en-US" dirty="0"/>
              <a:t>我们可以在实际测试前用模型来验证这个药物的可行性</a:t>
            </a:r>
            <a:endParaRPr kumimoji="1" lang="en-US" altLang="zh-CN" dirty="0"/>
          </a:p>
          <a:p>
            <a:r>
              <a:rPr kumimoji="1" lang="zh-CN" altLang="en-US" dirty="0"/>
              <a:t>并且在小规模测试后也可以用模型来预测大规模测试可能得到的效果</a:t>
            </a:r>
            <a:endParaRPr kumimoji="1" lang="en-US" altLang="zh-CN" dirty="0"/>
          </a:p>
          <a:p>
            <a:r>
              <a:rPr kumimoji="1" lang="zh-CN" altLang="en-US" dirty="0"/>
              <a:t>这不仅能节省实验的费用，还能节省不少时间和精力</a:t>
            </a:r>
            <a:endParaRPr kumimoji="1" lang="en-US" altLang="zh-CN" dirty="0"/>
          </a:p>
          <a:p>
            <a:r>
              <a:rPr kumimoji="1" lang="zh-CN" altLang="en-US" dirty="0"/>
              <a:t>特别是对于一些珍贵的细胞样本来说，这能减少大量实验成本</a:t>
            </a:r>
            <a:endParaRPr kumimoji="1" lang="en-US" altLang="zh-CN" dirty="0"/>
          </a:p>
          <a:p>
            <a:endParaRPr kumimoji="1" lang="en-US" altLang="zh-CN" dirty="0"/>
          </a:p>
          <a:p>
            <a:r>
              <a:rPr kumimoji="1" lang="zh-CN" altLang="en-US" dirty="0"/>
              <a:t>附加（评委听不懂时讲）：</a:t>
            </a:r>
            <a:endParaRPr kumimoji="1" lang="en-US" altLang="zh-CN" dirty="0"/>
          </a:p>
          <a:p>
            <a:r>
              <a:rPr kumimoji="1" lang="zh-CN" altLang="en-US" dirty="0"/>
              <a:t>这中实验前先预测的方法其实应用很广泛</a:t>
            </a:r>
            <a:endParaRPr kumimoji="1" lang="en-US" altLang="zh-CN" dirty="0"/>
          </a:p>
          <a:p>
            <a:r>
              <a:rPr kumimoji="1" lang="zh-CN" altLang="en-US" dirty="0"/>
              <a:t>比如现在，大部分的核武器实验都是模拟实验而非真实实验</a:t>
            </a:r>
            <a:endParaRPr kumimoji="1" lang="en-US" altLang="zh-CN" dirty="0"/>
          </a:p>
          <a:p>
            <a:r>
              <a:rPr kumimoji="1" lang="zh-CN" altLang="en-US" dirty="0"/>
              <a:t>其实也是在实验之前预测武器的效果</a:t>
            </a:r>
            <a:endParaRPr kumimoji="1" lang="en-US" altLang="zh-CN" dirty="0"/>
          </a:p>
        </p:txBody>
      </p:sp>
      <p:sp>
        <p:nvSpPr>
          <p:cNvPr id="4" name="灯片编号占位符 3"/>
          <p:cNvSpPr>
            <a:spLocks noGrp="1"/>
          </p:cNvSpPr>
          <p:nvPr>
            <p:ph type="sldNum" sz="quarter" idx="5"/>
          </p:nvPr>
        </p:nvSpPr>
        <p:spPr/>
        <p:txBody>
          <a:bodyPr/>
          <a:lstStyle/>
          <a:p>
            <a:fld id="{70D75D0F-DBA7-4D7E-8B01-F91AB1F2A6E9}" type="slidenum">
              <a:rPr lang="zh-CN" altLang="en-US" smtClean="0"/>
              <a:t>7</a:t>
            </a:fld>
            <a:endParaRPr lang="zh-CN" altLang="en-US"/>
          </a:p>
        </p:txBody>
      </p:sp>
    </p:spTree>
    <p:extLst>
      <p:ext uri="{BB962C8B-B14F-4D97-AF65-F5344CB8AC3E}">
        <p14:creationId xmlns:p14="http://schemas.microsoft.com/office/powerpoint/2010/main" val="40925489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那目前有什么方法可以解决这个问题呢？</a:t>
            </a:r>
            <a:endParaRPr kumimoji="1" lang="en-US" altLang="zh-CN" dirty="0"/>
          </a:p>
          <a:p>
            <a:r>
              <a:rPr kumimoji="1" lang="zh-CN" altLang="en-US" dirty="0"/>
              <a:t>首先可以使用基础的统计学方法如线性回归</a:t>
            </a:r>
            <a:endParaRPr kumimoji="1" lang="en-US" altLang="zh-CN" dirty="0"/>
          </a:p>
          <a:p>
            <a:r>
              <a:rPr kumimoji="1" lang="zh-CN" altLang="en-US" dirty="0"/>
              <a:t>其次可以使用神经网络来处理这种回归问题</a:t>
            </a:r>
            <a:endParaRPr kumimoji="1" lang="en-US" altLang="zh-CN" dirty="0"/>
          </a:p>
          <a:p>
            <a:r>
              <a:rPr kumimoji="1" lang="zh-CN" altLang="en-US" dirty="0"/>
              <a:t>比如使用对抗生成网络</a:t>
            </a:r>
            <a:r>
              <a:rPr kumimoji="1" lang="en-US" altLang="zh-CN" dirty="0"/>
              <a:t>(GAN)</a:t>
            </a:r>
            <a:r>
              <a:rPr kumimoji="1" lang="zh-CN" altLang="en-US" dirty="0"/>
              <a:t>和它的变种如</a:t>
            </a:r>
            <a:r>
              <a:rPr kumimoji="1" lang="en-US" altLang="zh-CN" dirty="0"/>
              <a:t>(</a:t>
            </a:r>
            <a:r>
              <a:rPr kumimoji="1" lang="en-US" altLang="zh-CN" dirty="0" err="1"/>
              <a:t>CGAN,stGAN</a:t>
            </a:r>
            <a:r>
              <a:rPr kumimoji="1" lang="zh-CN" altLang="en-US" dirty="0"/>
              <a:t>和</a:t>
            </a:r>
            <a:r>
              <a:rPr kumimoji="1" lang="en-US" altLang="zh-CN" dirty="0"/>
              <a:t>sc-WGAN)</a:t>
            </a:r>
          </a:p>
          <a:p>
            <a:r>
              <a:rPr kumimoji="1" lang="zh-CN" altLang="en-US" dirty="0"/>
              <a:t>或者变分推断自编码器</a:t>
            </a:r>
            <a:r>
              <a:rPr kumimoji="1" lang="en-US" altLang="zh-CN" dirty="0"/>
              <a:t>(VAE)</a:t>
            </a:r>
            <a:r>
              <a:rPr kumimoji="1" lang="zh-CN" altLang="en-US" dirty="0"/>
              <a:t>和它的变种如</a:t>
            </a:r>
            <a:r>
              <a:rPr kumimoji="1" lang="en-US" altLang="zh-CN" dirty="0"/>
              <a:t>(CVAE</a:t>
            </a:r>
            <a:r>
              <a:rPr kumimoji="1" lang="zh-CN" altLang="en-US" dirty="0"/>
              <a:t>和</a:t>
            </a:r>
            <a:r>
              <a:rPr kumimoji="1" lang="en-US" altLang="zh-CN" dirty="0"/>
              <a:t>scGen)</a:t>
            </a:r>
          </a:p>
          <a:p>
            <a:endParaRPr kumimoji="1" lang="en-US" altLang="zh-CN" dirty="0"/>
          </a:p>
          <a:p>
            <a:r>
              <a:rPr kumimoji="1" lang="zh-CN" altLang="en-US" dirty="0"/>
              <a:t>那这些方法存在什么什么问题呢？</a:t>
            </a:r>
            <a:endParaRPr kumimoji="1" lang="en-US" altLang="zh-CN" dirty="0"/>
          </a:p>
          <a:p>
            <a:r>
              <a:rPr kumimoji="1" lang="zh-CN" altLang="en-US" dirty="0"/>
              <a:t>统计学方法预测复杂非线性关系的能力较低</a:t>
            </a:r>
            <a:endParaRPr kumimoji="1" lang="en-US" altLang="zh-CN" dirty="0"/>
          </a:p>
          <a:p>
            <a:r>
              <a:rPr kumimoji="1" lang="en-US" altLang="zh-CN" dirty="0"/>
              <a:t>GANs</a:t>
            </a:r>
            <a:r>
              <a:rPr kumimoji="1" lang="zh-CN" altLang="en-US" dirty="0"/>
              <a:t>输出的结果过于随机，不容易生成想要的结果</a:t>
            </a:r>
            <a:endParaRPr kumimoji="1" lang="en-US" altLang="zh-CN" dirty="0"/>
          </a:p>
          <a:p>
            <a:r>
              <a:rPr kumimoji="1" lang="en-US" altLang="zh-CN" dirty="0"/>
              <a:t>VAEs</a:t>
            </a:r>
            <a:r>
              <a:rPr kumimoji="1" lang="zh-CN" altLang="en-US" dirty="0"/>
              <a:t>则可能得到</a:t>
            </a:r>
            <a:r>
              <a:rPr kumimoji="1" lang="en-US" altLang="zh-CN" dirty="0"/>
              <a:t>”</a:t>
            </a:r>
            <a:r>
              <a:rPr kumimoji="1" lang="zh-CN" altLang="en-US" dirty="0"/>
              <a:t>模糊</a:t>
            </a:r>
            <a:r>
              <a:rPr kumimoji="1" lang="en-US" altLang="zh-CN" dirty="0"/>
              <a:t>”</a:t>
            </a:r>
            <a:r>
              <a:rPr kumimoji="1" lang="zh-CN" altLang="en-US" dirty="0"/>
              <a:t>的结果</a:t>
            </a:r>
            <a:r>
              <a:rPr kumimoji="1" lang="en-US" altLang="zh-CN" dirty="0"/>
              <a:t>(</a:t>
            </a:r>
            <a:r>
              <a:rPr kumimoji="1" lang="zh-CN" altLang="en-US" dirty="0"/>
              <a:t>方差较大</a:t>
            </a:r>
            <a:r>
              <a:rPr kumimoji="1" lang="en-US" altLang="zh-CN" dirty="0"/>
              <a:t>)</a:t>
            </a:r>
            <a:endParaRPr kumimoji="1" lang="zh-CN" altLang="en-US" dirty="0"/>
          </a:p>
        </p:txBody>
      </p:sp>
      <p:sp>
        <p:nvSpPr>
          <p:cNvPr id="4" name="灯片编号占位符 3"/>
          <p:cNvSpPr>
            <a:spLocks noGrp="1"/>
          </p:cNvSpPr>
          <p:nvPr>
            <p:ph type="sldNum" sz="quarter" idx="5"/>
          </p:nvPr>
        </p:nvSpPr>
        <p:spPr/>
        <p:txBody>
          <a:bodyPr/>
          <a:lstStyle/>
          <a:p>
            <a:fld id="{70D75D0F-DBA7-4D7E-8B01-F91AB1F2A6E9}" type="slidenum">
              <a:rPr lang="zh-CN" altLang="en-US" smtClean="0"/>
              <a:t>8</a:t>
            </a:fld>
            <a:endParaRPr lang="zh-CN" altLang="en-US"/>
          </a:p>
        </p:txBody>
      </p:sp>
    </p:spTree>
    <p:extLst>
      <p:ext uri="{BB962C8B-B14F-4D97-AF65-F5344CB8AC3E}">
        <p14:creationId xmlns:p14="http://schemas.microsoft.com/office/powerpoint/2010/main" val="39408847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这是</a:t>
            </a:r>
            <a:r>
              <a:rPr kumimoji="1" lang="en-US" altLang="zh-CN" dirty="0"/>
              <a:t>scGen,</a:t>
            </a:r>
            <a:r>
              <a:rPr kumimoji="1" lang="zh-CN" altLang="en-US" dirty="0"/>
              <a:t>一种基于</a:t>
            </a:r>
            <a:r>
              <a:rPr kumimoji="1" lang="en-US" altLang="zh-CN" dirty="0"/>
              <a:t>VAE</a:t>
            </a:r>
            <a:r>
              <a:rPr kumimoji="1" lang="zh-CN" altLang="en-US" dirty="0"/>
              <a:t>的预测</a:t>
            </a:r>
            <a:r>
              <a:rPr kumimoji="1" lang="en-US" altLang="zh-CN" dirty="0"/>
              <a:t>Perturb</a:t>
            </a:r>
            <a:r>
              <a:rPr kumimoji="1" lang="zh-CN" altLang="en-US" dirty="0"/>
              <a:t>的方法。</a:t>
            </a:r>
            <a:endParaRPr kumimoji="1" lang="en-US" altLang="zh-CN" dirty="0"/>
          </a:p>
          <a:p>
            <a:r>
              <a:rPr kumimoji="1" lang="zh-CN" altLang="en-US" dirty="0"/>
              <a:t>但是该方法仅仅使用了一个常量来表达原细胞和</a:t>
            </a:r>
            <a:r>
              <a:rPr kumimoji="1" lang="en-US" altLang="zh-CN" dirty="0"/>
              <a:t>perturb</a:t>
            </a:r>
            <a:r>
              <a:rPr kumimoji="1" lang="zh-CN" altLang="en-US" dirty="0"/>
              <a:t>后的细胞的隐变量的差距，因此并不能很好地达到预测的效果</a:t>
            </a:r>
          </a:p>
        </p:txBody>
      </p:sp>
      <p:sp>
        <p:nvSpPr>
          <p:cNvPr id="4" name="灯片编号占位符 3"/>
          <p:cNvSpPr>
            <a:spLocks noGrp="1"/>
          </p:cNvSpPr>
          <p:nvPr>
            <p:ph type="sldNum" sz="quarter" idx="5"/>
          </p:nvPr>
        </p:nvSpPr>
        <p:spPr/>
        <p:txBody>
          <a:bodyPr/>
          <a:lstStyle/>
          <a:p>
            <a:fld id="{70D75D0F-DBA7-4D7E-8B01-F91AB1F2A6E9}" type="slidenum">
              <a:rPr lang="zh-CN" altLang="en-US" smtClean="0"/>
              <a:t>9</a:t>
            </a:fld>
            <a:endParaRPr lang="zh-CN" altLang="en-US"/>
          </a:p>
        </p:txBody>
      </p:sp>
    </p:spTree>
    <p:extLst>
      <p:ext uri="{BB962C8B-B14F-4D97-AF65-F5344CB8AC3E}">
        <p14:creationId xmlns:p14="http://schemas.microsoft.com/office/powerpoint/2010/main" val="15815863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这是</a:t>
            </a:r>
            <a:r>
              <a:rPr kumimoji="1" lang="en-US" altLang="zh-CN" dirty="0"/>
              <a:t>sc-WGAN,</a:t>
            </a:r>
            <a:r>
              <a:rPr kumimoji="1" lang="zh-CN" altLang="en-US" dirty="0"/>
              <a:t>一种基于威斯康辛距离</a:t>
            </a:r>
            <a:r>
              <a:rPr kumimoji="1" lang="en-US" altLang="zh-CN" dirty="0"/>
              <a:t>GAN</a:t>
            </a:r>
            <a:r>
              <a:rPr kumimoji="1" lang="zh-CN" altLang="en-US" dirty="0"/>
              <a:t>的模型</a:t>
            </a:r>
            <a:endParaRPr kumimoji="1" lang="en-US" altLang="zh-CN" dirty="0"/>
          </a:p>
          <a:p>
            <a:r>
              <a:rPr kumimoji="1" lang="en-US" altLang="zh-CN" dirty="0"/>
              <a:t>WGAN</a:t>
            </a:r>
            <a:r>
              <a:rPr kumimoji="1" lang="zh-CN" altLang="en-US" dirty="0"/>
              <a:t>是</a:t>
            </a:r>
            <a:r>
              <a:rPr kumimoji="1" lang="en-US" altLang="zh-CN" dirty="0"/>
              <a:t>GAN</a:t>
            </a:r>
            <a:r>
              <a:rPr kumimoji="1" lang="zh-CN" altLang="en-US" dirty="0"/>
              <a:t>的改进版，可以使得</a:t>
            </a:r>
            <a:r>
              <a:rPr kumimoji="1" lang="en-US" altLang="zh-CN" dirty="0"/>
              <a:t>GAN</a:t>
            </a:r>
            <a:r>
              <a:rPr kumimoji="1" lang="zh-CN" altLang="en-US" dirty="0"/>
              <a:t>的训练更加稳定</a:t>
            </a:r>
            <a:endParaRPr kumimoji="1" lang="en-US" altLang="zh-CN" dirty="0"/>
          </a:p>
          <a:p>
            <a:r>
              <a:rPr kumimoji="1" lang="zh-CN" altLang="en-US" dirty="0"/>
              <a:t>然而由于模型仍然基于</a:t>
            </a:r>
            <a:r>
              <a:rPr kumimoji="1" lang="en-US" altLang="zh-CN" dirty="0"/>
              <a:t>GAN,</a:t>
            </a:r>
            <a:r>
              <a:rPr kumimoji="1" lang="zh-CN" altLang="en-US" dirty="0"/>
              <a:t>所以在做</a:t>
            </a:r>
            <a:r>
              <a:rPr kumimoji="1" lang="en-US" altLang="zh-CN" dirty="0"/>
              <a:t>perturb</a:t>
            </a:r>
            <a:r>
              <a:rPr kumimoji="1" lang="zh-CN" altLang="en-US" dirty="0"/>
              <a:t>预测的时候仍然是从随机分布中取样</a:t>
            </a:r>
            <a:endParaRPr kumimoji="1" lang="en-US" altLang="zh-CN" dirty="0"/>
          </a:p>
          <a:p>
            <a:r>
              <a:rPr kumimoji="1" lang="zh-CN" altLang="en-US" dirty="0"/>
              <a:t>导致生成结果过于随机，效果并不好。</a:t>
            </a:r>
          </a:p>
        </p:txBody>
      </p:sp>
      <p:sp>
        <p:nvSpPr>
          <p:cNvPr id="4" name="灯片编号占位符 3"/>
          <p:cNvSpPr>
            <a:spLocks noGrp="1"/>
          </p:cNvSpPr>
          <p:nvPr>
            <p:ph type="sldNum" sz="quarter" idx="5"/>
          </p:nvPr>
        </p:nvSpPr>
        <p:spPr/>
        <p:txBody>
          <a:bodyPr/>
          <a:lstStyle/>
          <a:p>
            <a:fld id="{70D75D0F-DBA7-4D7E-8B01-F91AB1F2A6E9}" type="slidenum">
              <a:rPr lang="zh-CN" altLang="en-US" smtClean="0"/>
              <a:t>10</a:t>
            </a:fld>
            <a:endParaRPr lang="zh-CN" altLang="en-US"/>
          </a:p>
        </p:txBody>
      </p:sp>
    </p:spTree>
    <p:extLst>
      <p:ext uri="{BB962C8B-B14F-4D97-AF65-F5344CB8AC3E}">
        <p14:creationId xmlns:p14="http://schemas.microsoft.com/office/powerpoint/2010/main" val="22932090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6"/>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2023/10/25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2023/10/25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2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4639"/>
            <a:ext cx="80264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2023/10/25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两栏内容">
    <p:spTree>
      <p:nvGrpSpPr>
        <p:cNvPr id="1" name=""/>
        <p:cNvGrpSpPr/>
        <p:nvPr/>
      </p:nvGrpSpPr>
      <p:grpSpPr>
        <a:xfrm>
          <a:off x="0" y="0"/>
          <a:ext cx="0" cy="0"/>
          <a:chOff x="0" y="0"/>
          <a:chExt cx="0" cy="0"/>
        </a:xfrm>
      </p:grpSpPr>
      <p:sp>
        <p:nvSpPr>
          <p:cNvPr id="5" name="日期占位符 4">
            <a:extLst>
              <a:ext uri="{FF2B5EF4-FFF2-40B4-BE49-F238E27FC236}">
                <a16:creationId xmlns:a16="http://schemas.microsoft.com/office/drawing/2014/main" id="{B496D9C3-C3AA-44D1-93A8-6BF2BCC0713C}"/>
              </a:ext>
            </a:extLst>
          </p:cNvPr>
          <p:cNvSpPr>
            <a:spLocks noGrp="1"/>
          </p:cNvSpPr>
          <p:nvPr>
            <p:ph type="dt" sz="half" idx="10"/>
          </p:nvPr>
        </p:nvSpPr>
        <p:spPr/>
        <p:txBody>
          <a:bodyPr/>
          <a:lstStyle/>
          <a:p>
            <a:fld id="{3925231B-1975-4597-A7FC-F3E3970D2129}" type="datetimeFigureOut">
              <a:rPr lang="zh-CN" altLang="en-US" smtClean="0"/>
              <a:t>2023/10/25</a:t>
            </a:fld>
            <a:endParaRPr lang="zh-CN" altLang="en-US"/>
          </a:p>
        </p:txBody>
      </p:sp>
      <p:sp>
        <p:nvSpPr>
          <p:cNvPr id="6" name="页脚占位符 5">
            <a:extLst>
              <a:ext uri="{FF2B5EF4-FFF2-40B4-BE49-F238E27FC236}">
                <a16:creationId xmlns:a16="http://schemas.microsoft.com/office/drawing/2014/main" id="{7B88FDB8-034C-4249-B3AD-36091DBE7037}"/>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A4D31CC5-C0F8-4B1B-893C-8A8A0042D553}"/>
              </a:ext>
            </a:extLst>
          </p:cNvPr>
          <p:cNvSpPr>
            <a:spLocks noGrp="1"/>
          </p:cNvSpPr>
          <p:nvPr>
            <p:ph type="sldNum" sz="quarter" idx="12"/>
          </p:nvPr>
        </p:nvSpPr>
        <p:spPr/>
        <p:txBody>
          <a:bodyPr/>
          <a:lstStyle/>
          <a:p>
            <a:fld id="{AEBE7648-1F5C-4AD2-A8B7-BB601F8ADA5C}" type="slidenum">
              <a:rPr lang="zh-CN" altLang="en-US" smtClean="0"/>
              <a:t>‹#›</a:t>
            </a:fld>
            <a:endParaRPr lang="zh-CN" altLang="en-US"/>
          </a:p>
        </p:txBody>
      </p:sp>
      <p:pic>
        <p:nvPicPr>
          <p:cNvPr id="8" name="图片 7" descr="图片包含 LEGO, 玩具&#10;&#10;已生成极高可信度的说明">
            <a:extLst>
              <a:ext uri="{FF2B5EF4-FFF2-40B4-BE49-F238E27FC236}">
                <a16:creationId xmlns:a16="http://schemas.microsoft.com/office/drawing/2014/main" id="{95930FC8-F519-4234-9EF5-CBAF2C804F03}"/>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40348" b="42305"/>
          <a:stretch/>
        </p:blipFill>
        <p:spPr>
          <a:xfrm rot="5894795">
            <a:off x="-1060405" y="-518547"/>
            <a:ext cx="3159535" cy="2812762"/>
          </a:xfrm>
          <a:prstGeom prst="rect">
            <a:avLst/>
          </a:prstGeom>
        </p:spPr>
      </p:pic>
      <p:pic>
        <p:nvPicPr>
          <p:cNvPr id="9" name="图片 8" descr="图片包含 LEGO, 玩具&#10;&#10;已生成极高可信度的说明">
            <a:extLst>
              <a:ext uri="{FF2B5EF4-FFF2-40B4-BE49-F238E27FC236}">
                <a16:creationId xmlns:a16="http://schemas.microsoft.com/office/drawing/2014/main" id="{9414219C-A971-41E5-BC0E-A5EB53891D5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59221" b="57592"/>
          <a:stretch/>
        </p:blipFill>
        <p:spPr>
          <a:xfrm rot="541162">
            <a:off x="10552866" y="5147591"/>
            <a:ext cx="2475148" cy="2369244"/>
          </a:xfrm>
          <a:prstGeom prst="rect">
            <a:avLst/>
          </a:prstGeom>
        </p:spPr>
      </p:pic>
    </p:spTree>
    <p:extLst>
      <p:ext uri="{BB962C8B-B14F-4D97-AF65-F5344CB8AC3E}">
        <p14:creationId xmlns:p14="http://schemas.microsoft.com/office/powerpoint/2010/main" val="30453836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bg>
      <p:bgPr>
        <a:pattFill prst="pct5">
          <a:fgClr>
            <a:srgbClr val="F793BB"/>
          </a:fgClr>
          <a:bgClr>
            <a:schemeClr val="bg1"/>
          </a:bgClr>
        </a:pattFill>
        <a:effectLst/>
      </p:bgPr>
    </p:bg>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650130B8-1C1E-E965-0AE7-B36B5E6F6B36}"/>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2023/10/25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530820CF-B880-4189-942D-D702A7CBA730}" type="datetimeFigureOut">
              <a:rPr lang="zh-CN" altLang="en-US" smtClean="0"/>
              <a:t>2023/10/25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grpSp>
        <p:nvGrpSpPr>
          <p:cNvPr id="7" name="Group 4">
            <a:extLst>
              <a:ext uri="{FF2B5EF4-FFF2-40B4-BE49-F238E27FC236}">
                <a16:creationId xmlns:a16="http://schemas.microsoft.com/office/drawing/2014/main" id="{6D489A3F-23E5-454F-9CD5-AE6CC89109E3}"/>
              </a:ext>
            </a:extLst>
          </p:cNvPr>
          <p:cNvGrpSpPr>
            <a:grpSpLocks noChangeAspect="1"/>
          </p:cNvGrpSpPr>
          <p:nvPr userDrawn="1"/>
        </p:nvGrpSpPr>
        <p:grpSpPr bwMode="auto">
          <a:xfrm>
            <a:off x="-1608856" y="-1865385"/>
            <a:ext cx="3960440" cy="3465586"/>
            <a:chOff x="13" y="-244"/>
            <a:chExt cx="4938" cy="4321"/>
          </a:xfrm>
        </p:grpSpPr>
        <p:sp>
          <p:nvSpPr>
            <p:cNvPr id="8" name="Freeform 5">
              <a:extLst>
                <a:ext uri="{FF2B5EF4-FFF2-40B4-BE49-F238E27FC236}">
                  <a16:creationId xmlns:a16="http://schemas.microsoft.com/office/drawing/2014/main" id="{9C6656E7-D210-4292-99F4-6E6FEAFFB50A}"/>
                </a:ext>
              </a:extLst>
            </p:cNvPr>
            <p:cNvSpPr>
              <a:spLocks noEditPoints="1"/>
            </p:cNvSpPr>
            <p:nvPr/>
          </p:nvSpPr>
          <p:spPr bwMode="auto">
            <a:xfrm>
              <a:off x="13" y="-244"/>
              <a:ext cx="2258" cy="2246"/>
            </a:xfrm>
            <a:custGeom>
              <a:avLst/>
              <a:gdLst>
                <a:gd name="T0" fmla="*/ 1273 w 1515"/>
                <a:gd name="T1" fmla="*/ 497 h 1507"/>
                <a:gd name="T2" fmla="*/ 1155 w 1515"/>
                <a:gd name="T3" fmla="*/ 615 h 1507"/>
                <a:gd name="T4" fmla="*/ 1272 w 1515"/>
                <a:gd name="T5" fmla="*/ 733 h 1507"/>
                <a:gd name="T6" fmla="*/ 1272 w 1515"/>
                <a:gd name="T7" fmla="*/ 774 h 1507"/>
                <a:gd name="T8" fmla="*/ 1101 w 1515"/>
                <a:gd name="T9" fmla="*/ 945 h 1507"/>
                <a:gd name="T10" fmla="*/ 1219 w 1515"/>
                <a:gd name="T11" fmla="*/ 1063 h 1507"/>
                <a:gd name="T12" fmla="*/ 1499 w 1515"/>
                <a:gd name="T13" fmla="*/ 783 h 1507"/>
                <a:gd name="T14" fmla="*/ 1499 w 1515"/>
                <a:gd name="T15" fmla="*/ 723 h 1507"/>
                <a:gd name="T16" fmla="*/ 1273 w 1515"/>
                <a:gd name="T17" fmla="*/ 497 h 1507"/>
                <a:gd name="T18" fmla="*/ 758 w 1515"/>
                <a:gd name="T19" fmla="*/ 0 h 1507"/>
                <a:gd name="T20" fmla="*/ 728 w 1515"/>
                <a:gd name="T21" fmla="*/ 12 h 1507"/>
                <a:gd name="T22" fmla="*/ 17 w 1515"/>
                <a:gd name="T23" fmla="*/ 723 h 1507"/>
                <a:gd name="T24" fmla="*/ 17 w 1515"/>
                <a:gd name="T25" fmla="*/ 783 h 1507"/>
                <a:gd name="T26" fmla="*/ 728 w 1515"/>
                <a:gd name="T27" fmla="*/ 1495 h 1507"/>
                <a:gd name="T28" fmla="*/ 758 w 1515"/>
                <a:gd name="T29" fmla="*/ 1507 h 1507"/>
                <a:gd name="T30" fmla="*/ 788 w 1515"/>
                <a:gd name="T31" fmla="*/ 1494 h 1507"/>
                <a:gd name="T32" fmla="*/ 1101 w 1515"/>
                <a:gd name="T33" fmla="*/ 1181 h 1507"/>
                <a:gd name="T34" fmla="*/ 983 w 1515"/>
                <a:gd name="T35" fmla="*/ 1063 h 1507"/>
                <a:gd name="T36" fmla="*/ 779 w 1515"/>
                <a:gd name="T37" fmla="*/ 1268 h 1507"/>
                <a:gd name="T38" fmla="*/ 758 w 1515"/>
                <a:gd name="T39" fmla="*/ 1276 h 1507"/>
                <a:gd name="T40" fmla="*/ 737 w 1515"/>
                <a:gd name="T41" fmla="*/ 1268 h 1507"/>
                <a:gd name="T42" fmla="*/ 243 w 1515"/>
                <a:gd name="T43" fmla="*/ 774 h 1507"/>
                <a:gd name="T44" fmla="*/ 243 w 1515"/>
                <a:gd name="T45" fmla="*/ 733 h 1507"/>
                <a:gd name="T46" fmla="*/ 737 w 1515"/>
                <a:gd name="T47" fmla="*/ 239 h 1507"/>
                <a:gd name="T48" fmla="*/ 758 w 1515"/>
                <a:gd name="T49" fmla="*/ 230 h 1507"/>
                <a:gd name="T50" fmla="*/ 779 w 1515"/>
                <a:gd name="T51" fmla="*/ 239 h 1507"/>
                <a:gd name="T52" fmla="*/ 1037 w 1515"/>
                <a:gd name="T53" fmla="*/ 497 h 1507"/>
                <a:gd name="T54" fmla="*/ 1155 w 1515"/>
                <a:gd name="T55" fmla="*/ 379 h 1507"/>
                <a:gd name="T56" fmla="*/ 788 w 1515"/>
                <a:gd name="T57" fmla="*/ 12 h 1507"/>
                <a:gd name="T58" fmla="*/ 758 w 1515"/>
                <a:gd name="T59" fmla="*/ 0 h 15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515" h="1507">
                  <a:moveTo>
                    <a:pt x="1273" y="497"/>
                  </a:moveTo>
                  <a:cubicBezTo>
                    <a:pt x="1155" y="615"/>
                    <a:pt x="1155" y="615"/>
                    <a:pt x="1155" y="615"/>
                  </a:cubicBezTo>
                  <a:cubicBezTo>
                    <a:pt x="1272" y="733"/>
                    <a:pt x="1272" y="733"/>
                    <a:pt x="1272" y="733"/>
                  </a:cubicBezTo>
                  <a:cubicBezTo>
                    <a:pt x="1284" y="744"/>
                    <a:pt x="1284" y="763"/>
                    <a:pt x="1272" y="774"/>
                  </a:cubicBezTo>
                  <a:cubicBezTo>
                    <a:pt x="1101" y="945"/>
                    <a:pt x="1101" y="945"/>
                    <a:pt x="1101" y="945"/>
                  </a:cubicBezTo>
                  <a:cubicBezTo>
                    <a:pt x="1219" y="1063"/>
                    <a:pt x="1219" y="1063"/>
                    <a:pt x="1219" y="1063"/>
                  </a:cubicBezTo>
                  <a:cubicBezTo>
                    <a:pt x="1499" y="783"/>
                    <a:pt x="1499" y="783"/>
                    <a:pt x="1499" y="783"/>
                  </a:cubicBezTo>
                  <a:cubicBezTo>
                    <a:pt x="1515" y="767"/>
                    <a:pt x="1515" y="740"/>
                    <a:pt x="1499" y="723"/>
                  </a:cubicBezTo>
                  <a:cubicBezTo>
                    <a:pt x="1273" y="497"/>
                    <a:pt x="1273" y="497"/>
                    <a:pt x="1273" y="497"/>
                  </a:cubicBezTo>
                  <a:moveTo>
                    <a:pt x="758" y="0"/>
                  </a:moveTo>
                  <a:cubicBezTo>
                    <a:pt x="747" y="0"/>
                    <a:pt x="736" y="4"/>
                    <a:pt x="728" y="12"/>
                  </a:cubicBezTo>
                  <a:cubicBezTo>
                    <a:pt x="17" y="723"/>
                    <a:pt x="17" y="723"/>
                    <a:pt x="17" y="723"/>
                  </a:cubicBezTo>
                  <a:cubicBezTo>
                    <a:pt x="0" y="740"/>
                    <a:pt x="0" y="767"/>
                    <a:pt x="17" y="783"/>
                  </a:cubicBezTo>
                  <a:cubicBezTo>
                    <a:pt x="728" y="1495"/>
                    <a:pt x="728" y="1495"/>
                    <a:pt x="728" y="1495"/>
                  </a:cubicBezTo>
                  <a:cubicBezTo>
                    <a:pt x="736" y="1503"/>
                    <a:pt x="747" y="1507"/>
                    <a:pt x="758" y="1507"/>
                  </a:cubicBezTo>
                  <a:cubicBezTo>
                    <a:pt x="769" y="1507"/>
                    <a:pt x="779" y="1503"/>
                    <a:pt x="788" y="1494"/>
                  </a:cubicBezTo>
                  <a:cubicBezTo>
                    <a:pt x="1101" y="1181"/>
                    <a:pt x="1101" y="1181"/>
                    <a:pt x="1101" y="1181"/>
                  </a:cubicBezTo>
                  <a:cubicBezTo>
                    <a:pt x="983" y="1063"/>
                    <a:pt x="983" y="1063"/>
                    <a:pt x="983" y="1063"/>
                  </a:cubicBezTo>
                  <a:cubicBezTo>
                    <a:pt x="779" y="1268"/>
                    <a:pt x="779" y="1268"/>
                    <a:pt x="779" y="1268"/>
                  </a:cubicBezTo>
                  <a:cubicBezTo>
                    <a:pt x="773" y="1274"/>
                    <a:pt x="765" y="1276"/>
                    <a:pt x="758" y="1276"/>
                  </a:cubicBezTo>
                  <a:cubicBezTo>
                    <a:pt x="750" y="1276"/>
                    <a:pt x="743" y="1274"/>
                    <a:pt x="737" y="1268"/>
                  </a:cubicBezTo>
                  <a:cubicBezTo>
                    <a:pt x="243" y="774"/>
                    <a:pt x="243" y="774"/>
                    <a:pt x="243" y="774"/>
                  </a:cubicBezTo>
                  <a:cubicBezTo>
                    <a:pt x="232" y="763"/>
                    <a:pt x="232" y="744"/>
                    <a:pt x="243" y="733"/>
                  </a:cubicBezTo>
                  <a:cubicBezTo>
                    <a:pt x="737" y="239"/>
                    <a:pt x="737" y="239"/>
                    <a:pt x="737" y="239"/>
                  </a:cubicBezTo>
                  <a:cubicBezTo>
                    <a:pt x="743" y="233"/>
                    <a:pt x="750" y="230"/>
                    <a:pt x="758" y="230"/>
                  </a:cubicBezTo>
                  <a:cubicBezTo>
                    <a:pt x="765" y="230"/>
                    <a:pt x="773" y="233"/>
                    <a:pt x="779" y="239"/>
                  </a:cubicBezTo>
                  <a:cubicBezTo>
                    <a:pt x="1037" y="497"/>
                    <a:pt x="1037" y="497"/>
                    <a:pt x="1037" y="497"/>
                  </a:cubicBezTo>
                  <a:cubicBezTo>
                    <a:pt x="1155" y="379"/>
                    <a:pt x="1155" y="379"/>
                    <a:pt x="1155" y="379"/>
                  </a:cubicBezTo>
                  <a:cubicBezTo>
                    <a:pt x="788" y="12"/>
                    <a:pt x="788" y="12"/>
                    <a:pt x="788" y="12"/>
                  </a:cubicBezTo>
                  <a:cubicBezTo>
                    <a:pt x="779" y="4"/>
                    <a:pt x="769" y="0"/>
                    <a:pt x="758" y="0"/>
                  </a:cubicBezTo>
                </a:path>
              </a:pathLst>
            </a:custGeom>
            <a:solidFill>
              <a:srgbClr val="FAB0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 name="Freeform 6">
              <a:extLst>
                <a:ext uri="{FF2B5EF4-FFF2-40B4-BE49-F238E27FC236}">
                  <a16:creationId xmlns:a16="http://schemas.microsoft.com/office/drawing/2014/main" id="{10255D75-AC9B-4499-89F0-BDE962F25F6F}"/>
                </a:ext>
              </a:extLst>
            </p:cNvPr>
            <p:cNvSpPr>
              <a:spLocks noEditPoints="1"/>
            </p:cNvSpPr>
            <p:nvPr/>
          </p:nvSpPr>
          <p:spPr bwMode="auto">
            <a:xfrm>
              <a:off x="1186" y="950"/>
              <a:ext cx="2259" cy="2246"/>
            </a:xfrm>
            <a:custGeom>
              <a:avLst/>
              <a:gdLst>
                <a:gd name="T0" fmla="*/ 568 w 1516"/>
                <a:gd name="T1" fmla="*/ 1098 h 1507"/>
                <a:gd name="T2" fmla="*/ 450 w 1516"/>
                <a:gd name="T3" fmla="*/ 1216 h 1507"/>
                <a:gd name="T4" fmla="*/ 728 w 1516"/>
                <a:gd name="T5" fmla="*/ 1495 h 1507"/>
                <a:gd name="T6" fmla="*/ 758 w 1516"/>
                <a:gd name="T7" fmla="*/ 1507 h 1507"/>
                <a:gd name="T8" fmla="*/ 788 w 1516"/>
                <a:gd name="T9" fmla="*/ 1495 h 1507"/>
                <a:gd name="T10" fmla="*/ 1016 w 1516"/>
                <a:gd name="T11" fmla="*/ 1267 h 1507"/>
                <a:gd name="T12" fmla="*/ 898 w 1516"/>
                <a:gd name="T13" fmla="*/ 1149 h 1507"/>
                <a:gd name="T14" fmla="*/ 779 w 1516"/>
                <a:gd name="T15" fmla="*/ 1268 h 1507"/>
                <a:gd name="T16" fmla="*/ 758 w 1516"/>
                <a:gd name="T17" fmla="*/ 1277 h 1507"/>
                <a:gd name="T18" fmla="*/ 737 w 1516"/>
                <a:gd name="T19" fmla="*/ 1268 h 1507"/>
                <a:gd name="T20" fmla="*/ 568 w 1516"/>
                <a:gd name="T21" fmla="*/ 1098 h 1507"/>
                <a:gd name="T22" fmla="*/ 337 w 1516"/>
                <a:gd name="T23" fmla="*/ 403 h 1507"/>
                <a:gd name="T24" fmla="*/ 17 w 1516"/>
                <a:gd name="T25" fmla="*/ 723 h 1507"/>
                <a:gd name="T26" fmla="*/ 17 w 1516"/>
                <a:gd name="T27" fmla="*/ 783 h 1507"/>
                <a:gd name="T28" fmla="*/ 363 w 1516"/>
                <a:gd name="T29" fmla="*/ 1129 h 1507"/>
                <a:gd name="T30" fmla="*/ 481 w 1516"/>
                <a:gd name="T31" fmla="*/ 1011 h 1507"/>
                <a:gd name="T32" fmla="*/ 244 w 1516"/>
                <a:gd name="T33" fmla="*/ 774 h 1507"/>
                <a:gd name="T34" fmla="*/ 244 w 1516"/>
                <a:gd name="T35" fmla="*/ 733 h 1507"/>
                <a:gd name="T36" fmla="*/ 455 w 1516"/>
                <a:gd name="T37" fmla="*/ 521 h 1507"/>
                <a:gd name="T38" fmla="*/ 337 w 1516"/>
                <a:gd name="T39" fmla="*/ 403 h 1507"/>
                <a:gd name="T40" fmla="*/ 1132 w 1516"/>
                <a:gd name="T41" fmla="*/ 356 h 1507"/>
                <a:gd name="T42" fmla="*/ 1014 w 1516"/>
                <a:gd name="T43" fmla="*/ 474 h 1507"/>
                <a:gd name="T44" fmla="*/ 1273 w 1516"/>
                <a:gd name="T45" fmla="*/ 733 h 1507"/>
                <a:gd name="T46" fmla="*/ 1273 w 1516"/>
                <a:gd name="T47" fmla="*/ 774 h 1507"/>
                <a:gd name="T48" fmla="*/ 985 w 1516"/>
                <a:gd name="T49" fmla="*/ 1062 h 1507"/>
                <a:gd name="T50" fmla="*/ 1103 w 1516"/>
                <a:gd name="T51" fmla="*/ 1180 h 1507"/>
                <a:gd name="T52" fmla="*/ 1499 w 1516"/>
                <a:gd name="T53" fmla="*/ 783 h 1507"/>
                <a:gd name="T54" fmla="*/ 1499 w 1516"/>
                <a:gd name="T55" fmla="*/ 723 h 1507"/>
                <a:gd name="T56" fmla="*/ 1132 w 1516"/>
                <a:gd name="T57" fmla="*/ 356 h 1507"/>
                <a:gd name="T58" fmla="*/ 758 w 1516"/>
                <a:gd name="T59" fmla="*/ 0 h 1507"/>
                <a:gd name="T60" fmla="*/ 728 w 1516"/>
                <a:gd name="T61" fmla="*/ 12 h 1507"/>
                <a:gd name="T62" fmla="*/ 455 w 1516"/>
                <a:gd name="T63" fmla="*/ 285 h 1507"/>
                <a:gd name="T64" fmla="*/ 573 w 1516"/>
                <a:gd name="T65" fmla="*/ 403 h 1507"/>
                <a:gd name="T66" fmla="*/ 737 w 1516"/>
                <a:gd name="T67" fmla="*/ 239 h 1507"/>
                <a:gd name="T68" fmla="*/ 758 w 1516"/>
                <a:gd name="T69" fmla="*/ 230 h 1507"/>
                <a:gd name="T70" fmla="*/ 779 w 1516"/>
                <a:gd name="T71" fmla="*/ 239 h 1507"/>
                <a:gd name="T72" fmla="*/ 897 w 1516"/>
                <a:gd name="T73" fmla="*/ 356 h 1507"/>
                <a:gd name="T74" fmla="*/ 1014 w 1516"/>
                <a:gd name="T75" fmla="*/ 238 h 1507"/>
                <a:gd name="T76" fmla="*/ 788 w 1516"/>
                <a:gd name="T77" fmla="*/ 12 h 1507"/>
                <a:gd name="T78" fmla="*/ 758 w 1516"/>
                <a:gd name="T79" fmla="*/ 0 h 15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516" h="1507">
                  <a:moveTo>
                    <a:pt x="568" y="1098"/>
                  </a:moveTo>
                  <a:cubicBezTo>
                    <a:pt x="450" y="1216"/>
                    <a:pt x="450" y="1216"/>
                    <a:pt x="450" y="1216"/>
                  </a:cubicBezTo>
                  <a:cubicBezTo>
                    <a:pt x="728" y="1495"/>
                    <a:pt x="728" y="1495"/>
                    <a:pt x="728" y="1495"/>
                  </a:cubicBezTo>
                  <a:cubicBezTo>
                    <a:pt x="736" y="1503"/>
                    <a:pt x="747" y="1507"/>
                    <a:pt x="758" y="1507"/>
                  </a:cubicBezTo>
                  <a:cubicBezTo>
                    <a:pt x="769" y="1507"/>
                    <a:pt x="780" y="1503"/>
                    <a:pt x="788" y="1495"/>
                  </a:cubicBezTo>
                  <a:cubicBezTo>
                    <a:pt x="1016" y="1267"/>
                    <a:pt x="1016" y="1267"/>
                    <a:pt x="1016" y="1267"/>
                  </a:cubicBezTo>
                  <a:cubicBezTo>
                    <a:pt x="898" y="1149"/>
                    <a:pt x="898" y="1149"/>
                    <a:pt x="898" y="1149"/>
                  </a:cubicBezTo>
                  <a:cubicBezTo>
                    <a:pt x="779" y="1268"/>
                    <a:pt x="779" y="1268"/>
                    <a:pt x="779" y="1268"/>
                  </a:cubicBezTo>
                  <a:cubicBezTo>
                    <a:pt x="773" y="1274"/>
                    <a:pt x="766" y="1277"/>
                    <a:pt x="758" y="1277"/>
                  </a:cubicBezTo>
                  <a:cubicBezTo>
                    <a:pt x="751" y="1277"/>
                    <a:pt x="743" y="1274"/>
                    <a:pt x="737" y="1268"/>
                  </a:cubicBezTo>
                  <a:cubicBezTo>
                    <a:pt x="568" y="1098"/>
                    <a:pt x="568" y="1098"/>
                    <a:pt x="568" y="1098"/>
                  </a:cubicBezTo>
                  <a:moveTo>
                    <a:pt x="337" y="403"/>
                  </a:moveTo>
                  <a:cubicBezTo>
                    <a:pt x="17" y="723"/>
                    <a:pt x="17" y="723"/>
                    <a:pt x="17" y="723"/>
                  </a:cubicBezTo>
                  <a:cubicBezTo>
                    <a:pt x="0" y="740"/>
                    <a:pt x="1" y="767"/>
                    <a:pt x="17" y="783"/>
                  </a:cubicBezTo>
                  <a:cubicBezTo>
                    <a:pt x="363" y="1129"/>
                    <a:pt x="363" y="1129"/>
                    <a:pt x="363" y="1129"/>
                  </a:cubicBezTo>
                  <a:cubicBezTo>
                    <a:pt x="481" y="1011"/>
                    <a:pt x="481" y="1011"/>
                    <a:pt x="481" y="1011"/>
                  </a:cubicBezTo>
                  <a:cubicBezTo>
                    <a:pt x="244" y="774"/>
                    <a:pt x="244" y="774"/>
                    <a:pt x="244" y="774"/>
                  </a:cubicBezTo>
                  <a:cubicBezTo>
                    <a:pt x="232" y="763"/>
                    <a:pt x="232" y="744"/>
                    <a:pt x="244" y="733"/>
                  </a:cubicBezTo>
                  <a:cubicBezTo>
                    <a:pt x="455" y="521"/>
                    <a:pt x="455" y="521"/>
                    <a:pt x="455" y="521"/>
                  </a:cubicBezTo>
                  <a:cubicBezTo>
                    <a:pt x="337" y="403"/>
                    <a:pt x="337" y="403"/>
                    <a:pt x="337" y="403"/>
                  </a:cubicBezTo>
                  <a:moveTo>
                    <a:pt x="1132" y="356"/>
                  </a:moveTo>
                  <a:cubicBezTo>
                    <a:pt x="1014" y="474"/>
                    <a:pt x="1014" y="474"/>
                    <a:pt x="1014" y="474"/>
                  </a:cubicBezTo>
                  <a:cubicBezTo>
                    <a:pt x="1273" y="733"/>
                    <a:pt x="1273" y="733"/>
                    <a:pt x="1273" y="733"/>
                  </a:cubicBezTo>
                  <a:cubicBezTo>
                    <a:pt x="1284" y="744"/>
                    <a:pt x="1284" y="763"/>
                    <a:pt x="1273" y="774"/>
                  </a:cubicBezTo>
                  <a:cubicBezTo>
                    <a:pt x="985" y="1062"/>
                    <a:pt x="985" y="1062"/>
                    <a:pt x="985" y="1062"/>
                  </a:cubicBezTo>
                  <a:cubicBezTo>
                    <a:pt x="1103" y="1180"/>
                    <a:pt x="1103" y="1180"/>
                    <a:pt x="1103" y="1180"/>
                  </a:cubicBezTo>
                  <a:cubicBezTo>
                    <a:pt x="1499" y="783"/>
                    <a:pt x="1499" y="783"/>
                    <a:pt x="1499" y="783"/>
                  </a:cubicBezTo>
                  <a:cubicBezTo>
                    <a:pt x="1516" y="767"/>
                    <a:pt x="1516" y="740"/>
                    <a:pt x="1499" y="723"/>
                  </a:cubicBezTo>
                  <a:cubicBezTo>
                    <a:pt x="1132" y="356"/>
                    <a:pt x="1132" y="356"/>
                    <a:pt x="1132" y="356"/>
                  </a:cubicBezTo>
                  <a:moveTo>
                    <a:pt x="758" y="0"/>
                  </a:moveTo>
                  <a:cubicBezTo>
                    <a:pt x="747" y="0"/>
                    <a:pt x="736" y="4"/>
                    <a:pt x="728" y="12"/>
                  </a:cubicBezTo>
                  <a:cubicBezTo>
                    <a:pt x="455" y="285"/>
                    <a:pt x="455" y="285"/>
                    <a:pt x="455" y="285"/>
                  </a:cubicBezTo>
                  <a:cubicBezTo>
                    <a:pt x="573" y="403"/>
                    <a:pt x="573" y="403"/>
                    <a:pt x="573" y="403"/>
                  </a:cubicBezTo>
                  <a:cubicBezTo>
                    <a:pt x="737" y="239"/>
                    <a:pt x="737" y="239"/>
                    <a:pt x="737" y="239"/>
                  </a:cubicBezTo>
                  <a:cubicBezTo>
                    <a:pt x="743" y="233"/>
                    <a:pt x="751" y="230"/>
                    <a:pt x="758" y="230"/>
                  </a:cubicBezTo>
                  <a:cubicBezTo>
                    <a:pt x="766" y="230"/>
                    <a:pt x="773" y="233"/>
                    <a:pt x="779" y="239"/>
                  </a:cubicBezTo>
                  <a:cubicBezTo>
                    <a:pt x="897" y="356"/>
                    <a:pt x="897" y="356"/>
                    <a:pt x="897" y="356"/>
                  </a:cubicBezTo>
                  <a:cubicBezTo>
                    <a:pt x="1014" y="238"/>
                    <a:pt x="1014" y="238"/>
                    <a:pt x="1014" y="238"/>
                  </a:cubicBezTo>
                  <a:cubicBezTo>
                    <a:pt x="788" y="12"/>
                    <a:pt x="788" y="12"/>
                    <a:pt x="788" y="12"/>
                  </a:cubicBezTo>
                  <a:cubicBezTo>
                    <a:pt x="780" y="4"/>
                    <a:pt x="769" y="0"/>
                    <a:pt x="758" y="0"/>
                  </a:cubicBezTo>
                </a:path>
              </a:pathLst>
            </a:custGeom>
            <a:solidFill>
              <a:srgbClr val="7DCC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Freeform 7">
              <a:extLst>
                <a:ext uri="{FF2B5EF4-FFF2-40B4-BE49-F238E27FC236}">
                  <a16:creationId xmlns:a16="http://schemas.microsoft.com/office/drawing/2014/main" id="{FF58096F-52F5-4CEA-9D44-F200687E5A31}"/>
                </a:ext>
              </a:extLst>
            </p:cNvPr>
            <p:cNvSpPr>
              <a:spLocks noEditPoints="1"/>
            </p:cNvSpPr>
            <p:nvPr/>
          </p:nvSpPr>
          <p:spPr bwMode="auto">
            <a:xfrm>
              <a:off x="1117" y="-163"/>
              <a:ext cx="2258" cy="2246"/>
            </a:xfrm>
            <a:custGeom>
              <a:avLst/>
              <a:gdLst>
                <a:gd name="T0" fmla="*/ 943 w 1515"/>
                <a:gd name="T1" fmla="*/ 1103 h 1507"/>
                <a:gd name="T2" fmla="*/ 778 w 1515"/>
                <a:gd name="T3" fmla="*/ 1268 h 1507"/>
                <a:gd name="T4" fmla="*/ 757 w 1515"/>
                <a:gd name="T5" fmla="*/ 1276 h 1507"/>
                <a:gd name="T6" fmla="*/ 736 w 1515"/>
                <a:gd name="T7" fmla="*/ 1268 h 1507"/>
                <a:gd name="T8" fmla="*/ 619 w 1515"/>
                <a:gd name="T9" fmla="*/ 1150 h 1507"/>
                <a:gd name="T10" fmla="*/ 501 w 1515"/>
                <a:gd name="T11" fmla="*/ 1268 h 1507"/>
                <a:gd name="T12" fmla="*/ 727 w 1515"/>
                <a:gd name="T13" fmla="*/ 1495 h 1507"/>
                <a:gd name="T14" fmla="*/ 757 w 1515"/>
                <a:gd name="T15" fmla="*/ 1507 h 1507"/>
                <a:gd name="T16" fmla="*/ 787 w 1515"/>
                <a:gd name="T17" fmla="*/ 1495 h 1507"/>
                <a:gd name="T18" fmla="*/ 1060 w 1515"/>
                <a:gd name="T19" fmla="*/ 1221 h 1507"/>
                <a:gd name="T20" fmla="*/ 943 w 1515"/>
                <a:gd name="T21" fmla="*/ 1103 h 1507"/>
                <a:gd name="T22" fmla="*/ 478 w 1515"/>
                <a:gd name="T23" fmla="*/ 1009 h 1507"/>
                <a:gd name="T24" fmla="*/ 360 w 1515"/>
                <a:gd name="T25" fmla="*/ 1127 h 1507"/>
                <a:gd name="T26" fmla="*/ 383 w 1515"/>
                <a:gd name="T27" fmla="*/ 1150 h 1507"/>
                <a:gd name="T28" fmla="*/ 501 w 1515"/>
                <a:gd name="T29" fmla="*/ 1032 h 1507"/>
                <a:gd name="T30" fmla="*/ 478 w 1515"/>
                <a:gd name="T31" fmla="*/ 1009 h 1507"/>
                <a:gd name="T32" fmla="*/ 1096 w 1515"/>
                <a:gd name="T33" fmla="*/ 950 h 1507"/>
                <a:gd name="T34" fmla="*/ 1060 w 1515"/>
                <a:gd name="T35" fmla="*/ 985 h 1507"/>
                <a:gd name="T36" fmla="*/ 1178 w 1515"/>
                <a:gd name="T37" fmla="*/ 1103 h 1507"/>
                <a:gd name="T38" fmla="*/ 1214 w 1515"/>
                <a:gd name="T39" fmla="*/ 1068 h 1507"/>
                <a:gd name="T40" fmla="*/ 1096 w 1515"/>
                <a:gd name="T41" fmla="*/ 950 h 1507"/>
                <a:gd name="T42" fmla="*/ 1227 w 1515"/>
                <a:gd name="T43" fmla="*/ 452 h 1507"/>
                <a:gd name="T44" fmla="*/ 1109 w 1515"/>
                <a:gd name="T45" fmla="*/ 569 h 1507"/>
                <a:gd name="T46" fmla="*/ 1272 w 1515"/>
                <a:gd name="T47" fmla="*/ 733 h 1507"/>
                <a:gd name="T48" fmla="*/ 1272 w 1515"/>
                <a:gd name="T49" fmla="*/ 774 h 1507"/>
                <a:gd name="T50" fmla="*/ 1184 w 1515"/>
                <a:gd name="T51" fmla="*/ 862 h 1507"/>
                <a:gd name="T52" fmla="*/ 1302 w 1515"/>
                <a:gd name="T53" fmla="*/ 980 h 1507"/>
                <a:gd name="T54" fmla="*/ 1498 w 1515"/>
                <a:gd name="T55" fmla="*/ 783 h 1507"/>
                <a:gd name="T56" fmla="*/ 1498 w 1515"/>
                <a:gd name="T57" fmla="*/ 723 h 1507"/>
                <a:gd name="T58" fmla="*/ 1227 w 1515"/>
                <a:gd name="T59" fmla="*/ 452 h 1507"/>
                <a:gd name="T60" fmla="*/ 296 w 1515"/>
                <a:gd name="T61" fmla="*/ 443 h 1507"/>
                <a:gd name="T62" fmla="*/ 16 w 1515"/>
                <a:gd name="T63" fmla="*/ 723 h 1507"/>
                <a:gd name="T64" fmla="*/ 16 w 1515"/>
                <a:gd name="T65" fmla="*/ 783 h 1507"/>
                <a:gd name="T66" fmla="*/ 242 w 1515"/>
                <a:gd name="T67" fmla="*/ 1009 h 1507"/>
                <a:gd name="T68" fmla="*/ 360 w 1515"/>
                <a:gd name="T69" fmla="*/ 891 h 1507"/>
                <a:gd name="T70" fmla="*/ 243 w 1515"/>
                <a:gd name="T71" fmla="*/ 774 h 1507"/>
                <a:gd name="T72" fmla="*/ 243 w 1515"/>
                <a:gd name="T73" fmla="*/ 733 h 1507"/>
                <a:gd name="T74" fmla="*/ 414 w 1515"/>
                <a:gd name="T75" fmla="*/ 561 h 1507"/>
                <a:gd name="T76" fmla="*/ 296 w 1515"/>
                <a:gd name="T77" fmla="*/ 443 h 1507"/>
                <a:gd name="T78" fmla="*/ 757 w 1515"/>
                <a:gd name="T79" fmla="*/ 0 h 1507"/>
                <a:gd name="T80" fmla="*/ 727 w 1515"/>
                <a:gd name="T81" fmla="*/ 12 h 1507"/>
                <a:gd name="T82" fmla="*/ 414 w 1515"/>
                <a:gd name="T83" fmla="*/ 325 h 1507"/>
                <a:gd name="T84" fmla="*/ 532 w 1515"/>
                <a:gd name="T85" fmla="*/ 443 h 1507"/>
                <a:gd name="T86" fmla="*/ 736 w 1515"/>
                <a:gd name="T87" fmla="*/ 239 h 1507"/>
                <a:gd name="T88" fmla="*/ 757 w 1515"/>
                <a:gd name="T89" fmla="*/ 230 h 1507"/>
                <a:gd name="T90" fmla="*/ 778 w 1515"/>
                <a:gd name="T91" fmla="*/ 239 h 1507"/>
                <a:gd name="T92" fmla="*/ 1021 w 1515"/>
                <a:gd name="T93" fmla="*/ 482 h 1507"/>
                <a:gd name="T94" fmla="*/ 1139 w 1515"/>
                <a:gd name="T95" fmla="*/ 364 h 1507"/>
                <a:gd name="T96" fmla="*/ 787 w 1515"/>
                <a:gd name="T97" fmla="*/ 12 h 1507"/>
                <a:gd name="T98" fmla="*/ 757 w 1515"/>
                <a:gd name="T99" fmla="*/ 0 h 15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515" h="1507">
                  <a:moveTo>
                    <a:pt x="943" y="1103"/>
                  </a:moveTo>
                  <a:cubicBezTo>
                    <a:pt x="778" y="1268"/>
                    <a:pt x="778" y="1268"/>
                    <a:pt x="778" y="1268"/>
                  </a:cubicBezTo>
                  <a:cubicBezTo>
                    <a:pt x="772" y="1274"/>
                    <a:pt x="765" y="1276"/>
                    <a:pt x="757" y="1276"/>
                  </a:cubicBezTo>
                  <a:cubicBezTo>
                    <a:pt x="750" y="1276"/>
                    <a:pt x="742" y="1274"/>
                    <a:pt x="736" y="1268"/>
                  </a:cubicBezTo>
                  <a:cubicBezTo>
                    <a:pt x="619" y="1150"/>
                    <a:pt x="619" y="1150"/>
                    <a:pt x="619" y="1150"/>
                  </a:cubicBezTo>
                  <a:cubicBezTo>
                    <a:pt x="501" y="1268"/>
                    <a:pt x="501" y="1268"/>
                    <a:pt x="501" y="1268"/>
                  </a:cubicBezTo>
                  <a:cubicBezTo>
                    <a:pt x="727" y="1495"/>
                    <a:pt x="727" y="1495"/>
                    <a:pt x="727" y="1495"/>
                  </a:cubicBezTo>
                  <a:cubicBezTo>
                    <a:pt x="735" y="1503"/>
                    <a:pt x="746" y="1507"/>
                    <a:pt x="757" y="1507"/>
                  </a:cubicBezTo>
                  <a:cubicBezTo>
                    <a:pt x="768" y="1507"/>
                    <a:pt x="779" y="1503"/>
                    <a:pt x="787" y="1495"/>
                  </a:cubicBezTo>
                  <a:cubicBezTo>
                    <a:pt x="1060" y="1221"/>
                    <a:pt x="1060" y="1221"/>
                    <a:pt x="1060" y="1221"/>
                  </a:cubicBezTo>
                  <a:cubicBezTo>
                    <a:pt x="943" y="1103"/>
                    <a:pt x="943" y="1103"/>
                    <a:pt x="943" y="1103"/>
                  </a:cubicBezTo>
                  <a:moveTo>
                    <a:pt x="478" y="1009"/>
                  </a:moveTo>
                  <a:cubicBezTo>
                    <a:pt x="360" y="1127"/>
                    <a:pt x="360" y="1127"/>
                    <a:pt x="360" y="1127"/>
                  </a:cubicBezTo>
                  <a:cubicBezTo>
                    <a:pt x="383" y="1150"/>
                    <a:pt x="383" y="1150"/>
                    <a:pt x="383" y="1150"/>
                  </a:cubicBezTo>
                  <a:cubicBezTo>
                    <a:pt x="501" y="1032"/>
                    <a:pt x="501" y="1032"/>
                    <a:pt x="501" y="1032"/>
                  </a:cubicBezTo>
                  <a:cubicBezTo>
                    <a:pt x="478" y="1009"/>
                    <a:pt x="478" y="1009"/>
                    <a:pt x="478" y="1009"/>
                  </a:cubicBezTo>
                  <a:moveTo>
                    <a:pt x="1096" y="950"/>
                  </a:moveTo>
                  <a:cubicBezTo>
                    <a:pt x="1060" y="985"/>
                    <a:pt x="1060" y="985"/>
                    <a:pt x="1060" y="985"/>
                  </a:cubicBezTo>
                  <a:cubicBezTo>
                    <a:pt x="1178" y="1103"/>
                    <a:pt x="1178" y="1103"/>
                    <a:pt x="1178" y="1103"/>
                  </a:cubicBezTo>
                  <a:cubicBezTo>
                    <a:pt x="1214" y="1068"/>
                    <a:pt x="1214" y="1068"/>
                    <a:pt x="1214" y="1068"/>
                  </a:cubicBezTo>
                  <a:cubicBezTo>
                    <a:pt x="1096" y="950"/>
                    <a:pt x="1096" y="950"/>
                    <a:pt x="1096" y="950"/>
                  </a:cubicBezTo>
                  <a:moveTo>
                    <a:pt x="1227" y="452"/>
                  </a:moveTo>
                  <a:cubicBezTo>
                    <a:pt x="1109" y="569"/>
                    <a:pt x="1109" y="569"/>
                    <a:pt x="1109" y="569"/>
                  </a:cubicBezTo>
                  <a:cubicBezTo>
                    <a:pt x="1272" y="733"/>
                    <a:pt x="1272" y="733"/>
                    <a:pt x="1272" y="733"/>
                  </a:cubicBezTo>
                  <a:cubicBezTo>
                    <a:pt x="1283" y="744"/>
                    <a:pt x="1283" y="763"/>
                    <a:pt x="1272" y="774"/>
                  </a:cubicBezTo>
                  <a:cubicBezTo>
                    <a:pt x="1184" y="862"/>
                    <a:pt x="1184" y="862"/>
                    <a:pt x="1184" y="862"/>
                  </a:cubicBezTo>
                  <a:cubicBezTo>
                    <a:pt x="1302" y="980"/>
                    <a:pt x="1302" y="980"/>
                    <a:pt x="1302" y="980"/>
                  </a:cubicBezTo>
                  <a:cubicBezTo>
                    <a:pt x="1498" y="783"/>
                    <a:pt x="1498" y="783"/>
                    <a:pt x="1498" y="783"/>
                  </a:cubicBezTo>
                  <a:cubicBezTo>
                    <a:pt x="1515" y="767"/>
                    <a:pt x="1515" y="740"/>
                    <a:pt x="1498" y="723"/>
                  </a:cubicBezTo>
                  <a:cubicBezTo>
                    <a:pt x="1227" y="452"/>
                    <a:pt x="1227" y="452"/>
                    <a:pt x="1227" y="452"/>
                  </a:cubicBezTo>
                  <a:moveTo>
                    <a:pt x="296" y="443"/>
                  </a:moveTo>
                  <a:cubicBezTo>
                    <a:pt x="16" y="723"/>
                    <a:pt x="16" y="723"/>
                    <a:pt x="16" y="723"/>
                  </a:cubicBezTo>
                  <a:cubicBezTo>
                    <a:pt x="0" y="740"/>
                    <a:pt x="0" y="767"/>
                    <a:pt x="16" y="783"/>
                  </a:cubicBezTo>
                  <a:cubicBezTo>
                    <a:pt x="242" y="1009"/>
                    <a:pt x="242" y="1009"/>
                    <a:pt x="242" y="1009"/>
                  </a:cubicBezTo>
                  <a:cubicBezTo>
                    <a:pt x="360" y="891"/>
                    <a:pt x="360" y="891"/>
                    <a:pt x="360" y="891"/>
                  </a:cubicBezTo>
                  <a:cubicBezTo>
                    <a:pt x="243" y="774"/>
                    <a:pt x="243" y="774"/>
                    <a:pt x="243" y="774"/>
                  </a:cubicBezTo>
                  <a:cubicBezTo>
                    <a:pt x="231" y="763"/>
                    <a:pt x="231" y="744"/>
                    <a:pt x="243" y="733"/>
                  </a:cubicBezTo>
                  <a:cubicBezTo>
                    <a:pt x="414" y="561"/>
                    <a:pt x="414" y="561"/>
                    <a:pt x="414" y="561"/>
                  </a:cubicBezTo>
                  <a:cubicBezTo>
                    <a:pt x="296" y="443"/>
                    <a:pt x="296" y="443"/>
                    <a:pt x="296" y="443"/>
                  </a:cubicBezTo>
                  <a:moveTo>
                    <a:pt x="757" y="0"/>
                  </a:moveTo>
                  <a:cubicBezTo>
                    <a:pt x="746" y="0"/>
                    <a:pt x="735" y="4"/>
                    <a:pt x="727" y="12"/>
                  </a:cubicBezTo>
                  <a:cubicBezTo>
                    <a:pt x="414" y="325"/>
                    <a:pt x="414" y="325"/>
                    <a:pt x="414" y="325"/>
                  </a:cubicBezTo>
                  <a:cubicBezTo>
                    <a:pt x="532" y="443"/>
                    <a:pt x="532" y="443"/>
                    <a:pt x="532" y="443"/>
                  </a:cubicBezTo>
                  <a:cubicBezTo>
                    <a:pt x="736" y="239"/>
                    <a:pt x="736" y="239"/>
                    <a:pt x="736" y="239"/>
                  </a:cubicBezTo>
                  <a:cubicBezTo>
                    <a:pt x="742" y="233"/>
                    <a:pt x="750" y="230"/>
                    <a:pt x="757" y="230"/>
                  </a:cubicBezTo>
                  <a:cubicBezTo>
                    <a:pt x="765" y="230"/>
                    <a:pt x="772" y="233"/>
                    <a:pt x="778" y="239"/>
                  </a:cubicBezTo>
                  <a:cubicBezTo>
                    <a:pt x="1021" y="482"/>
                    <a:pt x="1021" y="482"/>
                    <a:pt x="1021" y="482"/>
                  </a:cubicBezTo>
                  <a:cubicBezTo>
                    <a:pt x="1139" y="364"/>
                    <a:pt x="1139" y="364"/>
                    <a:pt x="1139" y="364"/>
                  </a:cubicBezTo>
                  <a:cubicBezTo>
                    <a:pt x="787" y="12"/>
                    <a:pt x="787" y="12"/>
                    <a:pt x="787" y="12"/>
                  </a:cubicBezTo>
                  <a:cubicBezTo>
                    <a:pt x="779" y="4"/>
                    <a:pt x="768" y="0"/>
                    <a:pt x="757" y="0"/>
                  </a:cubicBezTo>
                </a:path>
              </a:pathLst>
            </a:custGeom>
            <a:solidFill>
              <a:srgbClr val="F57F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 name="Freeform 8">
              <a:extLst>
                <a:ext uri="{FF2B5EF4-FFF2-40B4-BE49-F238E27FC236}">
                  <a16:creationId xmlns:a16="http://schemas.microsoft.com/office/drawing/2014/main" id="{91EB777E-96BF-421C-BFE4-4A7988872435}"/>
                </a:ext>
              </a:extLst>
            </p:cNvPr>
            <p:cNvSpPr>
              <a:spLocks noEditPoints="1"/>
            </p:cNvSpPr>
            <p:nvPr/>
          </p:nvSpPr>
          <p:spPr bwMode="auto">
            <a:xfrm>
              <a:off x="1478" y="321"/>
              <a:ext cx="432" cy="1196"/>
            </a:xfrm>
            <a:custGeom>
              <a:avLst/>
              <a:gdLst>
                <a:gd name="T0" fmla="*/ 176 w 432"/>
                <a:gd name="T1" fmla="*/ 844 h 1196"/>
                <a:gd name="T2" fmla="*/ 0 w 432"/>
                <a:gd name="T3" fmla="*/ 1020 h 1196"/>
                <a:gd name="T4" fmla="*/ 176 w 432"/>
                <a:gd name="T5" fmla="*/ 1196 h 1196"/>
                <a:gd name="T6" fmla="*/ 352 w 432"/>
                <a:gd name="T7" fmla="*/ 1020 h 1196"/>
                <a:gd name="T8" fmla="*/ 176 w 432"/>
                <a:gd name="T9" fmla="*/ 844 h 1196"/>
                <a:gd name="T10" fmla="*/ 256 w 432"/>
                <a:gd name="T11" fmla="*/ 0 h 1196"/>
                <a:gd name="T12" fmla="*/ 80 w 432"/>
                <a:gd name="T13" fmla="*/ 176 h 1196"/>
                <a:gd name="T14" fmla="*/ 256 w 432"/>
                <a:gd name="T15" fmla="*/ 352 h 1196"/>
                <a:gd name="T16" fmla="*/ 432 w 432"/>
                <a:gd name="T17" fmla="*/ 176 h 1196"/>
                <a:gd name="T18" fmla="*/ 256 w 432"/>
                <a:gd name="T19" fmla="*/ 0 h 1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2" h="1196">
                  <a:moveTo>
                    <a:pt x="176" y="844"/>
                  </a:moveTo>
                  <a:lnTo>
                    <a:pt x="0" y="1020"/>
                  </a:lnTo>
                  <a:lnTo>
                    <a:pt x="176" y="1196"/>
                  </a:lnTo>
                  <a:lnTo>
                    <a:pt x="352" y="1020"/>
                  </a:lnTo>
                  <a:lnTo>
                    <a:pt x="176" y="844"/>
                  </a:lnTo>
                  <a:close/>
                  <a:moveTo>
                    <a:pt x="256" y="0"/>
                  </a:moveTo>
                  <a:lnTo>
                    <a:pt x="80" y="176"/>
                  </a:lnTo>
                  <a:lnTo>
                    <a:pt x="256" y="352"/>
                  </a:lnTo>
                  <a:lnTo>
                    <a:pt x="432" y="176"/>
                  </a:lnTo>
                  <a:lnTo>
                    <a:pt x="256" y="0"/>
                  </a:lnTo>
                  <a:close/>
                </a:path>
              </a:pathLst>
            </a:custGeom>
            <a:solidFill>
              <a:srgbClr val="F072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Freeform 9">
              <a:extLst>
                <a:ext uri="{FF2B5EF4-FFF2-40B4-BE49-F238E27FC236}">
                  <a16:creationId xmlns:a16="http://schemas.microsoft.com/office/drawing/2014/main" id="{1B3B24F9-69EA-43C5-BFC7-52030AEC4C4D}"/>
                </a:ext>
              </a:extLst>
            </p:cNvPr>
            <p:cNvSpPr>
              <a:spLocks noEditPoints="1"/>
            </p:cNvSpPr>
            <p:nvPr/>
          </p:nvSpPr>
          <p:spPr bwMode="auto">
            <a:xfrm>
              <a:off x="1478" y="321"/>
              <a:ext cx="432" cy="1196"/>
            </a:xfrm>
            <a:custGeom>
              <a:avLst/>
              <a:gdLst>
                <a:gd name="T0" fmla="*/ 176 w 432"/>
                <a:gd name="T1" fmla="*/ 844 h 1196"/>
                <a:gd name="T2" fmla="*/ 0 w 432"/>
                <a:gd name="T3" fmla="*/ 1020 h 1196"/>
                <a:gd name="T4" fmla="*/ 176 w 432"/>
                <a:gd name="T5" fmla="*/ 1196 h 1196"/>
                <a:gd name="T6" fmla="*/ 352 w 432"/>
                <a:gd name="T7" fmla="*/ 1020 h 1196"/>
                <a:gd name="T8" fmla="*/ 176 w 432"/>
                <a:gd name="T9" fmla="*/ 844 h 1196"/>
                <a:gd name="T10" fmla="*/ 256 w 432"/>
                <a:gd name="T11" fmla="*/ 0 h 1196"/>
                <a:gd name="T12" fmla="*/ 80 w 432"/>
                <a:gd name="T13" fmla="*/ 176 h 1196"/>
                <a:gd name="T14" fmla="*/ 256 w 432"/>
                <a:gd name="T15" fmla="*/ 352 h 1196"/>
                <a:gd name="T16" fmla="*/ 432 w 432"/>
                <a:gd name="T17" fmla="*/ 176 h 1196"/>
                <a:gd name="T18" fmla="*/ 256 w 432"/>
                <a:gd name="T19" fmla="*/ 0 h 1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2" h="1196">
                  <a:moveTo>
                    <a:pt x="176" y="844"/>
                  </a:moveTo>
                  <a:lnTo>
                    <a:pt x="0" y="1020"/>
                  </a:lnTo>
                  <a:lnTo>
                    <a:pt x="176" y="1196"/>
                  </a:lnTo>
                  <a:lnTo>
                    <a:pt x="352" y="1020"/>
                  </a:lnTo>
                  <a:lnTo>
                    <a:pt x="176" y="844"/>
                  </a:lnTo>
                  <a:moveTo>
                    <a:pt x="256" y="0"/>
                  </a:moveTo>
                  <a:lnTo>
                    <a:pt x="80" y="176"/>
                  </a:lnTo>
                  <a:lnTo>
                    <a:pt x="256" y="352"/>
                  </a:lnTo>
                  <a:lnTo>
                    <a:pt x="432" y="176"/>
                  </a:lnTo>
                  <a:lnTo>
                    <a:pt x="25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Freeform 10">
              <a:extLst>
                <a:ext uri="{FF2B5EF4-FFF2-40B4-BE49-F238E27FC236}">
                  <a16:creationId xmlns:a16="http://schemas.microsoft.com/office/drawing/2014/main" id="{4D976E3E-341F-4D87-A7DB-F433C249CC10}"/>
                </a:ext>
              </a:extLst>
            </p:cNvPr>
            <p:cNvSpPr>
              <a:spLocks noEditPoints="1"/>
            </p:cNvSpPr>
            <p:nvPr/>
          </p:nvSpPr>
          <p:spPr bwMode="auto">
            <a:xfrm>
              <a:off x="1688" y="1305"/>
              <a:ext cx="1185" cy="422"/>
            </a:xfrm>
            <a:custGeom>
              <a:avLst/>
              <a:gdLst>
                <a:gd name="T0" fmla="*/ 176 w 1185"/>
                <a:gd name="T1" fmla="*/ 70 h 422"/>
                <a:gd name="T2" fmla="*/ 0 w 1185"/>
                <a:gd name="T3" fmla="*/ 246 h 422"/>
                <a:gd name="T4" fmla="*/ 176 w 1185"/>
                <a:gd name="T5" fmla="*/ 422 h 422"/>
                <a:gd name="T6" fmla="*/ 352 w 1185"/>
                <a:gd name="T7" fmla="*/ 246 h 422"/>
                <a:gd name="T8" fmla="*/ 176 w 1185"/>
                <a:gd name="T9" fmla="*/ 70 h 422"/>
                <a:gd name="T10" fmla="*/ 1009 w 1185"/>
                <a:gd name="T11" fmla="*/ 0 h 422"/>
                <a:gd name="T12" fmla="*/ 834 w 1185"/>
                <a:gd name="T13" fmla="*/ 176 h 422"/>
                <a:gd name="T14" fmla="*/ 1009 w 1185"/>
                <a:gd name="T15" fmla="*/ 352 h 422"/>
                <a:gd name="T16" fmla="*/ 1185 w 1185"/>
                <a:gd name="T17" fmla="*/ 176 h 422"/>
                <a:gd name="T18" fmla="*/ 1009 w 1185"/>
                <a:gd name="T19"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85" h="422">
                  <a:moveTo>
                    <a:pt x="176" y="70"/>
                  </a:moveTo>
                  <a:lnTo>
                    <a:pt x="0" y="246"/>
                  </a:lnTo>
                  <a:lnTo>
                    <a:pt x="176" y="422"/>
                  </a:lnTo>
                  <a:lnTo>
                    <a:pt x="352" y="246"/>
                  </a:lnTo>
                  <a:lnTo>
                    <a:pt x="176" y="70"/>
                  </a:lnTo>
                  <a:close/>
                  <a:moveTo>
                    <a:pt x="1009" y="0"/>
                  </a:moveTo>
                  <a:lnTo>
                    <a:pt x="834" y="176"/>
                  </a:lnTo>
                  <a:lnTo>
                    <a:pt x="1009" y="352"/>
                  </a:lnTo>
                  <a:lnTo>
                    <a:pt x="1185" y="176"/>
                  </a:lnTo>
                  <a:lnTo>
                    <a:pt x="1009" y="0"/>
                  </a:lnTo>
                  <a:close/>
                </a:path>
              </a:pathLst>
            </a:custGeom>
            <a:solidFill>
              <a:srgbClr val="7C77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Freeform 11">
              <a:extLst>
                <a:ext uri="{FF2B5EF4-FFF2-40B4-BE49-F238E27FC236}">
                  <a16:creationId xmlns:a16="http://schemas.microsoft.com/office/drawing/2014/main" id="{DFBA0949-C83E-4DB2-AC57-8B5CBEFDD88D}"/>
                </a:ext>
              </a:extLst>
            </p:cNvPr>
            <p:cNvSpPr>
              <a:spLocks noEditPoints="1"/>
            </p:cNvSpPr>
            <p:nvPr/>
          </p:nvSpPr>
          <p:spPr bwMode="auto">
            <a:xfrm>
              <a:off x="1688" y="1305"/>
              <a:ext cx="1185" cy="422"/>
            </a:xfrm>
            <a:custGeom>
              <a:avLst/>
              <a:gdLst>
                <a:gd name="T0" fmla="*/ 176 w 1185"/>
                <a:gd name="T1" fmla="*/ 70 h 422"/>
                <a:gd name="T2" fmla="*/ 0 w 1185"/>
                <a:gd name="T3" fmla="*/ 246 h 422"/>
                <a:gd name="T4" fmla="*/ 176 w 1185"/>
                <a:gd name="T5" fmla="*/ 422 h 422"/>
                <a:gd name="T6" fmla="*/ 352 w 1185"/>
                <a:gd name="T7" fmla="*/ 246 h 422"/>
                <a:gd name="T8" fmla="*/ 176 w 1185"/>
                <a:gd name="T9" fmla="*/ 70 h 422"/>
                <a:gd name="T10" fmla="*/ 1009 w 1185"/>
                <a:gd name="T11" fmla="*/ 0 h 422"/>
                <a:gd name="T12" fmla="*/ 834 w 1185"/>
                <a:gd name="T13" fmla="*/ 176 h 422"/>
                <a:gd name="T14" fmla="*/ 1009 w 1185"/>
                <a:gd name="T15" fmla="*/ 352 h 422"/>
                <a:gd name="T16" fmla="*/ 1185 w 1185"/>
                <a:gd name="T17" fmla="*/ 176 h 422"/>
                <a:gd name="T18" fmla="*/ 1009 w 1185"/>
                <a:gd name="T19"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85" h="422">
                  <a:moveTo>
                    <a:pt x="176" y="70"/>
                  </a:moveTo>
                  <a:lnTo>
                    <a:pt x="0" y="246"/>
                  </a:lnTo>
                  <a:lnTo>
                    <a:pt x="176" y="422"/>
                  </a:lnTo>
                  <a:lnTo>
                    <a:pt x="352" y="246"/>
                  </a:lnTo>
                  <a:lnTo>
                    <a:pt x="176" y="70"/>
                  </a:lnTo>
                  <a:moveTo>
                    <a:pt x="1009" y="0"/>
                  </a:moveTo>
                  <a:lnTo>
                    <a:pt x="834" y="176"/>
                  </a:lnTo>
                  <a:lnTo>
                    <a:pt x="1009" y="352"/>
                  </a:lnTo>
                  <a:lnTo>
                    <a:pt x="1185" y="176"/>
                  </a:lnTo>
                  <a:lnTo>
                    <a:pt x="100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 name="Freeform 12">
              <a:extLst>
                <a:ext uri="{FF2B5EF4-FFF2-40B4-BE49-F238E27FC236}">
                  <a16:creationId xmlns:a16="http://schemas.microsoft.com/office/drawing/2014/main" id="{F3D41FF1-D108-4764-82E8-2F0A9C6DB465}"/>
                </a:ext>
              </a:extLst>
            </p:cNvPr>
            <p:cNvSpPr>
              <a:spLocks noEditPoints="1"/>
            </p:cNvSpPr>
            <p:nvPr/>
          </p:nvSpPr>
          <p:spPr bwMode="auto">
            <a:xfrm>
              <a:off x="1408" y="2140"/>
              <a:ext cx="1663" cy="1654"/>
            </a:xfrm>
            <a:custGeom>
              <a:avLst/>
              <a:gdLst>
                <a:gd name="T0" fmla="*/ 214 w 1116"/>
                <a:gd name="T1" fmla="*/ 331 h 1110"/>
                <a:gd name="T2" fmla="*/ 12 w 1116"/>
                <a:gd name="T3" fmla="*/ 533 h 1110"/>
                <a:gd name="T4" fmla="*/ 12 w 1116"/>
                <a:gd name="T5" fmla="*/ 577 h 1110"/>
                <a:gd name="T6" fmla="*/ 536 w 1116"/>
                <a:gd name="T7" fmla="*/ 1101 h 1110"/>
                <a:gd name="T8" fmla="*/ 558 w 1116"/>
                <a:gd name="T9" fmla="*/ 1110 h 1110"/>
                <a:gd name="T10" fmla="*/ 580 w 1116"/>
                <a:gd name="T11" fmla="*/ 1101 h 1110"/>
                <a:gd name="T12" fmla="*/ 1104 w 1116"/>
                <a:gd name="T13" fmla="*/ 577 h 1110"/>
                <a:gd name="T14" fmla="*/ 1104 w 1116"/>
                <a:gd name="T15" fmla="*/ 533 h 1110"/>
                <a:gd name="T16" fmla="*/ 954 w 1116"/>
                <a:gd name="T17" fmla="*/ 382 h 1110"/>
                <a:gd name="T18" fmla="*/ 867 w 1116"/>
                <a:gd name="T19" fmla="*/ 469 h 1110"/>
                <a:gd name="T20" fmla="*/ 937 w 1116"/>
                <a:gd name="T21" fmla="*/ 540 h 1110"/>
                <a:gd name="T22" fmla="*/ 937 w 1116"/>
                <a:gd name="T23" fmla="*/ 570 h 1110"/>
                <a:gd name="T24" fmla="*/ 574 w 1116"/>
                <a:gd name="T25" fmla="*/ 934 h 1110"/>
                <a:gd name="T26" fmla="*/ 558 w 1116"/>
                <a:gd name="T27" fmla="*/ 940 h 1110"/>
                <a:gd name="T28" fmla="*/ 543 w 1116"/>
                <a:gd name="T29" fmla="*/ 934 h 1110"/>
                <a:gd name="T30" fmla="*/ 179 w 1116"/>
                <a:gd name="T31" fmla="*/ 570 h 1110"/>
                <a:gd name="T32" fmla="*/ 179 w 1116"/>
                <a:gd name="T33" fmla="*/ 540 h 1110"/>
                <a:gd name="T34" fmla="*/ 301 w 1116"/>
                <a:gd name="T35" fmla="*/ 418 h 1110"/>
                <a:gd name="T36" fmla="*/ 214 w 1116"/>
                <a:gd name="T37" fmla="*/ 331 h 1110"/>
                <a:gd name="T38" fmla="*/ 558 w 1116"/>
                <a:gd name="T39" fmla="*/ 0 h 1110"/>
                <a:gd name="T40" fmla="*/ 536 w 1116"/>
                <a:gd name="T41" fmla="*/ 9 h 1110"/>
                <a:gd name="T42" fmla="*/ 332 w 1116"/>
                <a:gd name="T43" fmla="*/ 213 h 1110"/>
                <a:gd name="T44" fmla="*/ 419 w 1116"/>
                <a:gd name="T45" fmla="*/ 300 h 1110"/>
                <a:gd name="T46" fmla="*/ 543 w 1116"/>
                <a:gd name="T47" fmla="*/ 176 h 1110"/>
                <a:gd name="T48" fmla="*/ 558 w 1116"/>
                <a:gd name="T49" fmla="*/ 170 h 1110"/>
                <a:gd name="T50" fmla="*/ 574 w 1116"/>
                <a:gd name="T51" fmla="*/ 176 h 1110"/>
                <a:gd name="T52" fmla="*/ 749 w 1116"/>
                <a:gd name="T53" fmla="*/ 351 h 1110"/>
                <a:gd name="T54" fmla="*/ 836 w 1116"/>
                <a:gd name="T55" fmla="*/ 264 h 1110"/>
                <a:gd name="T56" fmla="*/ 580 w 1116"/>
                <a:gd name="T57" fmla="*/ 9 h 1110"/>
                <a:gd name="T58" fmla="*/ 558 w 1116"/>
                <a:gd name="T59" fmla="*/ 0 h 1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16" h="1110">
                  <a:moveTo>
                    <a:pt x="214" y="331"/>
                  </a:moveTo>
                  <a:cubicBezTo>
                    <a:pt x="12" y="533"/>
                    <a:pt x="12" y="533"/>
                    <a:pt x="12" y="533"/>
                  </a:cubicBezTo>
                  <a:cubicBezTo>
                    <a:pt x="0" y="545"/>
                    <a:pt x="0" y="565"/>
                    <a:pt x="12" y="577"/>
                  </a:cubicBezTo>
                  <a:cubicBezTo>
                    <a:pt x="536" y="1101"/>
                    <a:pt x="536" y="1101"/>
                    <a:pt x="536" y="1101"/>
                  </a:cubicBezTo>
                  <a:cubicBezTo>
                    <a:pt x="542" y="1107"/>
                    <a:pt x="550" y="1110"/>
                    <a:pt x="558" y="1110"/>
                  </a:cubicBezTo>
                  <a:cubicBezTo>
                    <a:pt x="566" y="1110"/>
                    <a:pt x="574" y="1107"/>
                    <a:pt x="580" y="1101"/>
                  </a:cubicBezTo>
                  <a:cubicBezTo>
                    <a:pt x="1104" y="577"/>
                    <a:pt x="1104" y="577"/>
                    <a:pt x="1104" y="577"/>
                  </a:cubicBezTo>
                  <a:cubicBezTo>
                    <a:pt x="1116" y="565"/>
                    <a:pt x="1116" y="545"/>
                    <a:pt x="1104" y="533"/>
                  </a:cubicBezTo>
                  <a:cubicBezTo>
                    <a:pt x="954" y="382"/>
                    <a:pt x="954" y="382"/>
                    <a:pt x="954" y="382"/>
                  </a:cubicBezTo>
                  <a:cubicBezTo>
                    <a:pt x="867" y="469"/>
                    <a:pt x="867" y="469"/>
                    <a:pt x="867" y="469"/>
                  </a:cubicBezTo>
                  <a:cubicBezTo>
                    <a:pt x="937" y="540"/>
                    <a:pt x="937" y="540"/>
                    <a:pt x="937" y="540"/>
                  </a:cubicBezTo>
                  <a:cubicBezTo>
                    <a:pt x="946" y="548"/>
                    <a:pt x="946" y="562"/>
                    <a:pt x="937" y="570"/>
                  </a:cubicBezTo>
                  <a:cubicBezTo>
                    <a:pt x="574" y="934"/>
                    <a:pt x="574" y="934"/>
                    <a:pt x="574" y="934"/>
                  </a:cubicBezTo>
                  <a:cubicBezTo>
                    <a:pt x="569" y="938"/>
                    <a:pt x="564" y="940"/>
                    <a:pt x="558" y="940"/>
                  </a:cubicBezTo>
                  <a:cubicBezTo>
                    <a:pt x="553" y="940"/>
                    <a:pt x="547" y="938"/>
                    <a:pt x="543" y="934"/>
                  </a:cubicBezTo>
                  <a:cubicBezTo>
                    <a:pt x="179" y="570"/>
                    <a:pt x="179" y="570"/>
                    <a:pt x="179" y="570"/>
                  </a:cubicBezTo>
                  <a:cubicBezTo>
                    <a:pt x="171" y="562"/>
                    <a:pt x="171" y="548"/>
                    <a:pt x="179" y="540"/>
                  </a:cubicBezTo>
                  <a:cubicBezTo>
                    <a:pt x="301" y="418"/>
                    <a:pt x="301" y="418"/>
                    <a:pt x="301" y="418"/>
                  </a:cubicBezTo>
                  <a:cubicBezTo>
                    <a:pt x="214" y="331"/>
                    <a:pt x="214" y="331"/>
                    <a:pt x="214" y="331"/>
                  </a:cubicBezTo>
                  <a:moveTo>
                    <a:pt x="558" y="0"/>
                  </a:moveTo>
                  <a:cubicBezTo>
                    <a:pt x="550" y="0"/>
                    <a:pt x="542" y="3"/>
                    <a:pt x="536" y="9"/>
                  </a:cubicBezTo>
                  <a:cubicBezTo>
                    <a:pt x="332" y="213"/>
                    <a:pt x="332" y="213"/>
                    <a:pt x="332" y="213"/>
                  </a:cubicBezTo>
                  <a:cubicBezTo>
                    <a:pt x="419" y="300"/>
                    <a:pt x="419" y="300"/>
                    <a:pt x="419" y="300"/>
                  </a:cubicBezTo>
                  <a:cubicBezTo>
                    <a:pt x="543" y="176"/>
                    <a:pt x="543" y="176"/>
                    <a:pt x="543" y="176"/>
                  </a:cubicBezTo>
                  <a:cubicBezTo>
                    <a:pt x="547" y="172"/>
                    <a:pt x="553" y="170"/>
                    <a:pt x="558" y="170"/>
                  </a:cubicBezTo>
                  <a:cubicBezTo>
                    <a:pt x="564" y="170"/>
                    <a:pt x="569" y="172"/>
                    <a:pt x="574" y="176"/>
                  </a:cubicBezTo>
                  <a:cubicBezTo>
                    <a:pt x="749" y="351"/>
                    <a:pt x="749" y="351"/>
                    <a:pt x="749" y="351"/>
                  </a:cubicBezTo>
                  <a:cubicBezTo>
                    <a:pt x="836" y="264"/>
                    <a:pt x="836" y="264"/>
                    <a:pt x="836" y="264"/>
                  </a:cubicBezTo>
                  <a:cubicBezTo>
                    <a:pt x="580" y="9"/>
                    <a:pt x="580" y="9"/>
                    <a:pt x="580" y="9"/>
                  </a:cubicBezTo>
                  <a:cubicBezTo>
                    <a:pt x="574" y="3"/>
                    <a:pt x="566" y="0"/>
                    <a:pt x="558" y="0"/>
                  </a:cubicBezTo>
                </a:path>
              </a:pathLst>
            </a:custGeom>
            <a:solidFill>
              <a:srgbClr val="66CA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Freeform 13">
              <a:extLst>
                <a:ext uri="{FF2B5EF4-FFF2-40B4-BE49-F238E27FC236}">
                  <a16:creationId xmlns:a16="http://schemas.microsoft.com/office/drawing/2014/main" id="{1C86DCC3-00BE-413B-8ABE-B8CB565D6D37}"/>
                </a:ext>
              </a:extLst>
            </p:cNvPr>
            <p:cNvSpPr>
              <a:spLocks noEditPoints="1"/>
            </p:cNvSpPr>
            <p:nvPr/>
          </p:nvSpPr>
          <p:spPr bwMode="auto">
            <a:xfrm>
              <a:off x="1727" y="2457"/>
              <a:ext cx="1102" cy="382"/>
            </a:xfrm>
            <a:custGeom>
              <a:avLst/>
              <a:gdLst>
                <a:gd name="T0" fmla="*/ 927 w 1102"/>
                <a:gd name="T1" fmla="*/ 76 h 382"/>
                <a:gd name="T2" fmla="*/ 797 w 1102"/>
                <a:gd name="T3" fmla="*/ 206 h 382"/>
                <a:gd name="T4" fmla="*/ 973 w 1102"/>
                <a:gd name="T5" fmla="*/ 382 h 382"/>
                <a:gd name="T6" fmla="*/ 1102 w 1102"/>
                <a:gd name="T7" fmla="*/ 252 h 382"/>
                <a:gd name="T8" fmla="*/ 927 w 1102"/>
                <a:gd name="T9" fmla="*/ 76 h 382"/>
                <a:gd name="T10" fmla="*/ 176 w 1102"/>
                <a:gd name="T11" fmla="*/ 0 h 382"/>
                <a:gd name="T12" fmla="*/ 0 w 1102"/>
                <a:gd name="T13" fmla="*/ 176 h 382"/>
                <a:gd name="T14" fmla="*/ 129 w 1102"/>
                <a:gd name="T15" fmla="*/ 306 h 382"/>
                <a:gd name="T16" fmla="*/ 305 w 1102"/>
                <a:gd name="T17" fmla="*/ 130 h 382"/>
                <a:gd name="T18" fmla="*/ 176 w 1102"/>
                <a:gd name="T19"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02" h="382">
                  <a:moveTo>
                    <a:pt x="927" y="76"/>
                  </a:moveTo>
                  <a:lnTo>
                    <a:pt x="797" y="206"/>
                  </a:lnTo>
                  <a:lnTo>
                    <a:pt x="973" y="382"/>
                  </a:lnTo>
                  <a:lnTo>
                    <a:pt x="1102" y="252"/>
                  </a:lnTo>
                  <a:lnTo>
                    <a:pt x="927" y="76"/>
                  </a:lnTo>
                  <a:close/>
                  <a:moveTo>
                    <a:pt x="176" y="0"/>
                  </a:moveTo>
                  <a:lnTo>
                    <a:pt x="0" y="176"/>
                  </a:lnTo>
                  <a:lnTo>
                    <a:pt x="129" y="306"/>
                  </a:lnTo>
                  <a:lnTo>
                    <a:pt x="305" y="130"/>
                  </a:lnTo>
                  <a:lnTo>
                    <a:pt x="176" y="0"/>
                  </a:lnTo>
                  <a:close/>
                </a:path>
              </a:pathLst>
            </a:custGeom>
            <a:solidFill>
              <a:srgbClr val="66A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Freeform 14">
              <a:extLst>
                <a:ext uri="{FF2B5EF4-FFF2-40B4-BE49-F238E27FC236}">
                  <a16:creationId xmlns:a16="http://schemas.microsoft.com/office/drawing/2014/main" id="{E3B7B8C1-A55C-4D50-B882-41D6526DEED5}"/>
                </a:ext>
              </a:extLst>
            </p:cNvPr>
            <p:cNvSpPr>
              <a:spLocks noEditPoints="1"/>
            </p:cNvSpPr>
            <p:nvPr/>
          </p:nvSpPr>
          <p:spPr bwMode="auto">
            <a:xfrm>
              <a:off x="1727" y="2457"/>
              <a:ext cx="1102" cy="382"/>
            </a:xfrm>
            <a:custGeom>
              <a:avLst/>
              <a:gdLst>
                <a:gd name="T0" fmla="*/ 927 w 1102"/>
                <a:gd name="T1" fmla="*/ 76 h 382"/>
                <a:gd name="T2" fmla="*/ 797 w 1102"/>
                <a:gd name="T3" fmla="*/ 206 h 382"/>
                <a:gd name="T4" fmla="*/ 973 w 1102"/>
                <a:gd name="T5" fmla="*/ 382 h 382"/>
                <a:gd name="T6" fmla="*/ 1102 w 1102"/>
                <a:gd name="T7" fmla="*/ 252 h 382"/>
                <a:gd name="T8" fmla="*/ 927 w 1102"/>
                <a:gd name="T9" fmla="*/ 76 h 382"/>
                <a:gd name="T10" fmla="*/ 176 w 1102"/>
                <a:gd name="T11" fmla="*/ 0 h 382"/>
                <a:gd name="T12" fmla="*/ 0 w 1102"/>
                <a:gd name="T13" fmla="*/ 176 h 382"/>
                <a:gd name="T14" fmla="*/ 129 w 1102"/>
                <a:gd name="T15" fmla="*/ 306 h 382"/>
                <a:gd name="T16" fmla="*/ 305 w 1102"/>
                <a:gd name="T17" fmla="*/ 130 h 382"/>
                <a:gd name="T18" fmla="*/ 176 w 1102"/>
                <a:gd name="T19"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02" h="382">
                  <a:moveTo>
                    <a:pt x="927" y="76"/>
                  </a:moveTo>
                  <a:lnTo>
                    <a:pt x="797" y="206"/>
                  </a:lnTo>
                  <a:lnTo>
                    <a:pt x="973" y="382"/>
                  </a:lnTo>
                  <a:lnTo>
                    <a:pt x="1102" y="252"/>
                  </a:lnTo>
                  <a:lnTo>
                    <a:pt x="927" y="76"/>
                  </a:lnTo>
                  <a:moveTo>
                    <a:pt x="176" y="0"/>
                  </a:moveTo>
                  <a:lnTo>
                    <a:pt x="0" y="176"/>
                  </a:lnTo>
                  <a:lnTo>
                    <a:pt x="129" y="306"/>
                  </a:lnTo>
                  <a:lnTo>
                    <a:pt x="305" y="130"/>
                  </a:lnTo>
                  <a:lnTo>
                    <a:pt x="17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Freeform 15">
              <a:extLst>
                <a:ext uri="{FF2B5EF4-FFF2-40B4-BE49-F238E27FC236}">
                  <a16:creationId xmlns:a16="http://schemas.microsoft.com/office/drawing/2014/main" id="{F28DF8CC-8EED-473B-8ECC-CDBBCB1EFC1E}"/>
                </a:ext>
              </a:extLst>
            </p:cNvPr>
            <p:cNvSpPr>
              <a:spLocks noEditPoints="1"/>
            </p:cNvSpPr>
            <p:nvPr/>
          </p:nvSpPr>
          <p:spPr bwMode="auto">
            <a:xfrm>
              <a:off x="2362" y="14"/>
              <a:ext cx="1676" cy="1668"/>
            </a:xfrm>
            <a:custGeom>
              <a:avLst/>
              <a:gdLst>
                <a:gd name="T0" fmla="*/ 186 w 1125"/>
                <a:gd name="T1" fmla="*/ 363 h 1119"/>
                <a:gd name="T2" fmla="*/ 12 w 1125"/>
                <a:gd name="T3" fmla="*/ 537 h 1119"/>
                <a:gd name="T4" fmla="*/ 12 w 1125"/>
                <a:gd name="T5" fmla="*/ 582 h 1119"/>
                <a:gd name="T6" fmla="*/ 261 w 1125"/>
                <a:gd name="T7" fmla="*/ 831 h 1119"/>
                <a:gd name="T8" fmla="*/ 349 w 1125"/>
                <a:gd name="T9" fmla="*/ 743 h 1119"/>
                <a:gd name="T10" fmla="*/ 180 w 1125"/>
                <a:gd name="T11" fmla="*/ 575 h 1119"/>
                <a:gd name="T12" fmla="*/ 180 w 1125"/>
                <a:gd name="T13" fmla="*/ 544 h 1119"/>
                <a:gd name="T14" fmla="*/ 274 w 1125"/>
                <a:gd name="T15" fmla="*/ 450 h 1119"/>
                <a:gd name="T16" fmla="*/ 186 w 1125"/>
                <a:gd name="T17" fmla="*/ 363 h 1119"/>
                <a:gd name="T18" fmla="*/ 562 w 1125"/>
                <a:gd name="T19" fmla="*/ 0 h 1119"/>
                <a:gd name="T20" fmla="*/ 540 w 1125"/>
                <a:gd name="T21" fmla="*/ 9 h 1119"/>
                <a:gd name="T22" fmla="*/ 304 w 1125"/>
                <a:gd name="T23" fmla="*/ 245 h 1119"/>
                <a:gd name="T24" fmla="*/ 392 w 1125"/>
                <a:gd name="T25" fmla="*/ 333 h 1119"/>
                <a:gd name="T26" fmla="*/ 547 w 1125"/>
                <a:gd name="T27" fmla="*/ 177 h 1119"/>
                <a:gd name="T28" fmla="*/ 562 w 1125"/>
                <a:gd name="T29" fmla="*/ 171 h 1119"/>
                <a:gd name="T30" fmla="*/ 578 w 1125"/>
                <a:gd name="T31" fmla="*/ 177 h 1119"/>
                <a:gd name="T32" fmla="*/ 944 w 1125"/>
                <a:gd name="T33" fmla="*/ 544 h 1119"/>
                <a:gd name="T34" fmla="*/ 944 w 1125"/>
                <a:gd name="T35" fmla="*/ 575 h 1119"/>
                <a:gd name="T36" fmla="*/ 578 w 1125"/>
                <a:gd name="T37" fmla="*/ 941 h 1119"/>
                <a:gd name="T38" fmla="*/ 562 w 1125"/>
                <a:gd name="T39" fmla="*/ 948 h 1119"/>
                <a:gd name="T40" fmla="*/ 547 w 1125"/>
                <a:gd name="T41" fmla="*/ 941 h 1119"/>
                <a:gd name="T42" fmla="*/ 467 w 1125"/>
                <a:gd name="T43" fmla="*/ 861 h 1119"/>
                <a:gd name="T44" fmla="*/ 379 w 1125"/>
                <a:gd name="T45" fmla="*/ 949 h 1119"/>
                <a:gd name="T46" fmla="*/ 540 w 1125"/>
                <a:gd name="T47" fmla="*/ 1110 h 1119"/>
                <a:gd name="T48" fmla="*/ 562 w 1125"/>
                <a:gd name="T49" fmla="*/ 1119 h 1119"/>
                <a:gd name="T50" fmla="*/ 585 w 1125"/>
                <a:gd name="T51" fmla="*/ 1110 h 1119"/>
                <a:gd name="T52" fmla="*/ 1113 w 1125"/>
                <a:gd name="T53" fmla="*/ 582 h 1119"/>
                <a:gd name="T54" fmla="*/ 1113 w 1125"/>
                <a:gd name="T55" fmla="*/ 537 h 1119"/>
                <a:gd name="T56" fmla="*/ 585 w 1125"/>
                <a:gd name="T57" fmla="*/ 9 h 1119"/>
                <a:gd name="T58" fmla="*/ 562 w 1125"/>
                <a:gd name="T59" fmla="*/ 0 h 1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25" h="1119">
                  <a:moveTo>
                    <a:pt x="186" y="363"/>
                  </a:moveTo>
                  <a:cubicBezTo>
                    <a:pt x="12" y="537"/>
                    <a:pt x="12" y="537"/>
                    <a:pt x="12" y="537"/>
                  </a:cubicBezTo>
                  <a:cubicBezTo>
                    <a:pt x="0" y="549"/>
                    <a:pt x="0" y="569"/>
                    <a:pt x="12" y="582"/>
                  </a:cubicBezTo>
                  <a:cubicBezTo>
                    <a:pt x="261" y="831"/>
                    <a:pt x="261" y="831"/>
                    <a:pt x="261" y="831"/>
                  </a:cubicBezTo>
                  <a:cubicBezTo>
                    <a:pt x="349" y="743"/>
                    <a:pt x="349" y="743"/>
                    <a:pt x="349" y="743"/>
                  </a:cubicBezTo>
                  <a:cubicBezTo>
                    <a:pt x="180" y="575"/>
                    <a:pt x="180" y="575"/>
                    <a:pt x="180" y="575"/>
                  </a:cubicBezTo>
                  <a:cubicBezTo>
                    <a:pt x="172" y="566"/>
                    <a:pt x="172" y="552"/>
                    <a:pt x="180" y="544"/>
                  </a:cubicBezTo>
                  <a:cubicBezTo>
                    <a:pt x="274" y="450"/>
                    <a:pt x="274" y="450"/>
                    <a:pt x="274" y="450"/>
                  </a:cubicBezTo>
                  <a:cubicBezTo>
                    <a:pt x="186" y="363"/>
                    <a:pt x="186" y="363"/>
                    <a:pt x="186" y="363"/>
                  </a:cubicBezTo>
                  <a:moveTo>
                    <a:pt x="562" y="0"/>
                  </a:moveTo>
                  <a:cubicBezTo>
                    <a:pt x="554" y="0"/>
                    <a:pt x="546" y="3"/>
                    <a:pt x="540" y="9"/>
                  </a:cubicBezTo>
                  <a:cubicBezTo>
                    <a:pt x="304" y="245"/>
                    <a:pt x="304" y="245"/>
                    <a:pt x="304" y="245"/>
                  </a:cubicBezTo>
                  <a:cubicBezTo>
                    <a:pt x="392" y="333"/>
                    <a:pt x="392" y="333"/>
                    <a:pt x="392" y="333"/>
                  </a:cubicBezTo>
                  <a:cubicBezTo>
                    <a:pt x="547" y="177"/>
                    <a:pt x="547" y="177"/>
                    <a:pt x="547" y="177"/>
                  </a:cubicBezTo>
                  <a:cubicBezTo>
                    <a:pt x="551" y="173"/>
                    <a:pt x="557" y="171"/>
                    <a:pt x="562" y="171"/>
                  </a:cubicBezTo>
                  <a:cubicBezTo>
                    <a:pt x="568" y="171"/>
                    <a:pt x="574" y="173"/>
                    <a:pt x="578" y="177"/>
                  </a:cubicBezTo>
                  <a:cubicBezTo>
                    <a:pt x="944" y="544"/>
                    <a:pt x="944" y="544"/>
                    <a:pt x="944" y="544"/>
                  </a:cubicBezTo>
                  <a:cubicBezTo>
                    <a:pt x="953" y="552"/>
                    <a:pt x="953" y="566"/>
                    <a:pt x="944" y="575"/>
                  </a:cubicBezTo>
                  <a:cubicBezTo>
                    <a:pt x="578" y="941"/>
                    <a:pt x="578" y="941"/>
                    <a:pt x="578" y="941"/>
                  </a:cubicBezTo>
                  <a:cubicBezTo>
                    <a:pt x="574" y="946"/>
                    <a:pt x="568" y="948"/>
                    <a:pt x="562" y="948"/>
                  </a:cubicBezTo>
                  <a:cubicBezTo>
                    <a:pt x="557" y="948"/>
                    <a:pt x="551" y="946"/>
                    <a:pt x="547" y="941"/>
                  </a:cubicBezTo>
                  <a:cubicBezTo>
                    <a:pt x="467" y="861"/>
                    <a:pt x="467" y="861"/>
                    <a:pt x="467" y="861"/>
                  </a:cubicBezTo>
                  <a:cubicBezTo>
                    <a:pt x="379" y="949"/>
                    <a:pt x="379" y="949"/>
                    <a:pt x="379" y="949"/>
                  </a:cubicBezTo>
                  <a:cubicBezTo>
                    <a:pt x="540" y="1110"/>
                    <a:pt x="540" y="1110"/>
                    <a:pt x="540" y="1110"/>
                  </a:cubicBezTo>
                  <a:cubicBezTo>
                    <a:pt x="546" y="1116"/>
                    <a:pt x="554" y="1119"/>
                    <a:pt x="562" y="1119"/>
                  </a:cubicBezTo>
                  <a:cubicBezTo>
                    <a:pt x="570" y="1119"/>
                    <a:pt x="579" y="1116"/>
                    <a:pt x="585" y="1110"/>
                  </a:cubicBezTo>
                  <a:cubicBezTo>
                    <a:pt x="1113" y="582"/>
                    <a:pt x="1113" y="582"/>
                    <a:pt x="1113" y="582"/>
                  </a:cubicBezTo>
                  <a:cubicBezTo>
                    <a:pt x="1125" y="569"/>
                    <a:pt x="1125" y="549"/>
                    <a:pt x="1113" y="537"/>
                  </a:cubicBezTo>
                  <a:cubicBezTo>
                    <a:pt x="585" y="9"/>
                    <a:pt x="585" y="9"/>
                    <a:pt x="585" y="9"/>
                  </a:cubicBezTo>
                  <a:cubicBezTo>
                    <a:pt x="579" y="3"/>
                    <a:pt x="570" y="0"/>
                    <a:pt x="562" y="0"/>
                  </a:cubicBezTo>
                </a:path>
              </a:pathLst>
            </a:custGeom>
            <a:solidFill>
              <a:srgbClr val="66CA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Freeform 16">
              <a:extLst>
                <a:ext uri="{FF2B5EF4-FFF2-40B4-BE49-F238E27FC236}">
                  <a16:creationId xmlns:a16="http://schemas.microsoft.com/office/drawing/2014/main" id="{D8B1D4E9-0652-46BE-A718-A1674EF7AC69}"/>
                </a:ext>
              </a:extLst>
            </p:cNvPr>
            <p:cNvSpPr>
              <a:spLocks noEditPoints="1"/>
            </p:cNvSpPr>
            <p:nvPr/>
          </p:nvSpPr>
          <p:spPr bwMode="auto">
            <a:xfrm>
              <a:off x="2639" y="379"/>
              <a:ext cx="418" cy="1050"/>
            </a:xfrm>
            <a:custGeom>
              <a:avLst/>
              <a:gdLst>
                <a:gd name="T0" fmla="*/ 242 w 418"/>
                <a:gd name="T1" fmla="*/ 743 h 1050"/>
                <a:gd name="T2" fmla="*/ 111 w 418"/>
                <a:gd name="T3" fmla="*/ 874 h 1050"/>
                <a:gd name="T4" fmla="*/ 287 w 418"/>
                <a:gd name="T5" fmla="*/ 1050 h 1050"/>
                <a:gd name="T6" fmla="*/ 418 w 418"/>
                <a:gd name="T7" fmla="*/ 918 h 1050"/>
                <a:gd name="T8" fmla="*/ 242 w 418"/>
                <a:gd name="T9" fmla="*/ 743 h 1050"/>
                <a:gd name="T10" fmla="*/ 175 w 418"/>
                <a:gd name="T11" fmla="*/ 0 h 1050"/>
                <a:gd name="T12" fmla="*/ 0 w 418"/>
                <a:gd name="T13" fmla="*/ 176 h 1050"/>
                <a:gd name="T14" fmla="*/ 131 w 418"/>
                <a:gd name="T15" fmla="*/ 306 h 1050"/>
                <a:gd name="T16" fmla="*/ 307 w 418"/>
                <a:gd name="T17" fmla="*/ 131 h 1050"/>
                <a:gd name="T18" fmla="*/ 175 w 418"/>
                <a:gd name="T19" fmla="*/ 0 h 10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8" h="1050">
                  <a:moveTo>
                    <a:pt x="242" y="743"/>
                  </a:moveTo>
                  <a:lnTo>
                    <a:pt x="111" y="874"/>
                  </a:lnTo>
                  <a:lnTo>
                    <a:pt x="287" y="1050"/>
                  </a:lnTo>
                  <a:lnTo>
                    <a:pt x="418" y="918"/>
                  </a:lnTo>
                  <a:lnTo>
                    <a:pt x="242" y="743"/>
                  </a:lnTo>
                  <a:close/>
                  <a:moveTo>
                    <a:pt x="175" y="0"/>
                  </a:moveTo>
                  <a:lnTo>
                    <a:pt x="0" y="176"/>
                  </a:lnTo>
                  <a:lnTo>
                    <a:pt x="131" y="306"/>
                  </a:lnTo>
                  <a:lnTo>
                    <a:pt x="307" y="131"/>
                  </a:lnTo>
                  <a:lnTo>
                    <a:pt x="175" y="0"/>
                  </a:lnTo>
                  <a:close/>
                </a:path>
              </a:pathLst>
            </a:custGeom>
            <a:solidFill>
              <a:srgbClr val="6677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Freeform 17">
              <a:extLst>
                <a:ext uri="{FF2B5EF4-FFF2-40B4-BE49-F238E27FC236}">
                  <a16:creationId xmlns:a16="http://schemas.microsoft.com/office/drawing/2014/main" id="{D455889F-3980-46D4-B3CD-92E54C9AF22F}"/>
                </a:ext>
              </a:extLst>
            </p:cNvPr>
            <p:cNvSpPr>
              <a:spLocks noEditPoints="1"/>
            </p:cNvSpPr>
            <p:nvPr/>
          </p:nvSpPr>
          <p:spPr bwMode="auto">
            <a:xfrm>
              <a:off x="2639" y="379"/>
              <a:ext cx="418" cy="1050"/>
            </a:xfrm>
            <a:custGeom>
              <a:avLst/>
              <a:gdLst>
                <a:gd name="T0" fmla="*/ 242 w 418"/>
                <a:gd name="T1" fmla="*/ 743 h 1050"/>
                <a:gd name="T2" fmla="*/ 111 w 418"/>
                <a:gd name="T3" fmla="*/ 874 h 1050"/>
                <a:gd name="T4" fmla="*/ 287 w 418"/>
                <a:gd name="T5" fmla="*/ 1050 h 1050"/>
                <a:gd name="T6" fmla="*/ 418 w 418"/>
                <a:gd name="T7" fmla="*/ 918 h 1050"/>
                <a:gd name="T8" fmla="*/ 242 w 418"/>
                <a:gd name="T9" fmla="*/ 743 h 1050"/>
                <a:gd name="T10" fmla="*/ 175 w 418"/>
                <a:gd name="T11" fmla="*/ 0 h 1050"/>
                <a:gd name="T12" fmla="*/ 0 w 418"/>
                <a:gd name="T13" fmla="*/ 176 h 1050"/>
                <a:gd name="T14" fmla="*/ 131 w 418"/>
                <a:gd name="T15" fmla="*/ 306 h 1050"/>
                <a:gd name="T16" fmla="*/ 307 w 418"/>
                <a:gd name="T17" fmla="*/ 131 h 1050"/>
                <a:gd name="T18" fmla="*/ 175 w 418"/>
                <a:gd name="T19" fmla="*/ 0 h 10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8" h="1050">
                  <a:moveTo>
                    <a:pt x="242" y="743"/>
                  </a:moveTo>
                  <a:lnTo>
                    <a:pt x="111" y="874"/>
                  </a:lnTo>
                  <a:lnTo>
                    <a:pt x="287" y="1050"/>
                  </a:lnTo>
                  <a:lnTo>
                    <a:pt x="418" y="918"/>
                  </a:lnTo>
                  <a:lnTo>
                    <a:pt x="242" y="743"/>
                  </a:lnTo>
                  <a:moveTo>
                    <a:pt x="175" y="0"/>
                  </a:moveTo>
                  <a:lnTo>
                    <a:pt x="0" y="176"/>
                  </a:lnTo>
                  <a:lnTo>
                    <a:pt x="131" y="306"/>
                  </a:lnTo>
                  <a:lnTo>
                    <a:pt x="307" y="131"/>
                  </a:lnTo>
                  <a:lnTo>
                    <a:pt x="17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Freeform 18">
              <a:extLst>
                <a:ext uri="{FF2B5EF4-FFF2-40B4-BE49-F238E27FC236}">
                  <a16:creationId xmlns:a16="http://schemas.microsoft.com/office/drawing/2014/main" id="{9020812D-167B-4644-A921-952798CF1D90}"/>
                </a:ext>
              </a:extLst>
            </p:cNvPr>
            <p:cNvSpPr>
              <a:spLocks noEditPoints="1"/>
            </p:cNvSpPr>
            <p:nvPr/>
          </p:nvSpPr>
          <p:spPr bwMode="auto">
            <a:xfrm>
              <a:off x="3543" y="926"/>
              <a:ext cx="1105" cy="1100"/>
            </a:xfrm>
            <a:custGeom>
              <a:avLst/>
              <a:gdLst>
                <a:gd name="T0" fmla="*/ 371 w 742"/>
                <a:gd name="T1" fmla="*/ 625 h 738"/>
                <a:gd name="T2" fmla="*/ 360 w 742"/>
                <a:gd name="T3" fmla="*/ 621 h 738"/>
                <a:gd name="T4" fmla="*/ 119 w 742"/>
                <a:gd name="T5" fmla="*/ 379 h 738"/>
                <a:gd name="T6" fmla="*/ 119 w 742"/>
                <a:gd name="T7" fmla="*/ 359 h 738"/>
                <a:gd name="T8" fmla="*/ 360 w 742"/>
                <a:gd name="T9" fmla="*/ 117 h 738"/>
                <a:gd name="T10" fmla="*/ 371 w 742"/>
                <a:gd name="T11" fmla="*/ 113 h 738"/>
                <a:gd name="T12" fmla="*/ 381 w 742"/>
                <a:gd name="T13" fmla="*/ 117 h 738"/>
                <a:gd name="T14" fmla="*/ 623 w 742"/>
                <a:gd name="T15" fmla="*/ 359 h 738"/>
                <a:gd name="T16" fmla="*/ 623 w 742"/>
                <a:gd name="T17" fmla="*/ 379 h 738"/>
                <a:gd name="T18" fmla="*/ 381 w 742"/>
                <a:gd name="T19" fmla="*/ 621 h 738"/>
                <a:gd name="T20" fmla="*/ 371 w 742"/>
                <a:gd name="T21" fmla="*/ 625 h 738"/>
                <a:gd name="T22" fmla="*/ 371 w 742"/>
                <a:gd name="T23" fmla="*/ 0 h 738"/>
                <a:gd name="T24" fmla="*/ 356 w 742"/>
                <a:gd name="T25" fmla="*/ 6 h 738"/>
                <a:gd name="T26" fmla="*/ 8 w 742"/>
                <a:gd name="T27" fmla="*/ 354 h 738"/>
                <a:gd name="T28" fmla="*/ 8 w 742"/>
                <a:gd name="T29" fmla="*/ 384 h 738"/>
                <a:gd name="T30" fmla="*/ 356 w 742"/>
                <a:gd name="T31" fmla="*/ 732 h 738"/>
                <a:gd name="T32" fmla="*/ 371 w 742"/>
                <a:gd name="T33" fmla="*/ 738 h 738"/>
                <a:gd name="T34" fmla="*/ 385 w 742"/>
                <a:gd name="T35" fmla="*/ 732 h 738"/>
                <a:gd name="T36" fmla="*/ 734 w 742"/>
                <a:gd name="T37" fmla="*/ 384 h 738"/>
                <a:gd name="T38" fmla="*/ 733 w 742"/>
                <a:gd name="T39" fmla="*/ 354 h 738"/>
                <a:gd name="T40" fmla="*/ 385 w 742"/>
                <a:gd name="T41" fmla="*/ 6 h 738"/>
                <a:gd name="T42" fmla="*/ 371 w 742"/>
                <a:gd name="T43" fmla="*/ 0 h 7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2" h="738">
                  <a:moveTo>
                    <a:pt x="371" y="625"/>
                  </a:moveTo>
                  <a:cubicBezTo>
                    <a:pt x="367" y="625"/>
                    <a:pt x="363" y="624"/>
                    <a:pt x="360" y="621"/>
                  </a:cubicBezTo>
                  <a:cubicBezTo>
                    <a:pt x="119" y="379"/>
                    <a:pt x="119" y="379"/>
                    <a:pt x="119" y="379"/>
                  </a:cubicBezTo>
                  <a:cubicBezTo>
                    <a:pt x="113" y="374"/>
                    <a:pt x="113" y="364"/>
                    <a:pt x="119" y="359"/>
                  </a:cubicBezTo>
                  <a:cubicBezTo>
                    <a:pt x="360" y="117"/>
                    <a:pt x="360" y="117"/>
                    <a:pt x="360" y="117"/>
                  </a:cubicBezTo>
                  <a:cubicBezTo>
                    <a:pt x="363" y="114"/>
                    <a:pt x="367" y="113"/>
                    <a:pt x="371" y="113"/>
                  </a:cubicBezTo>
                  <a:cubicBezTo>
                    <a:pt x="374" y="113"/>
                    <a:pt x="378" y="114"/>
                    <a:pt x="381" y="117"/>
                  </a:cubicBezTo>
                  <a:cubicBezTo>
                    <a:pt x="623" y="359"/>
                    <a:pt x="623" y="359"/>
                    <a:pt x="623" y="359"/>
                  </a:cubicBezTo>
                  <a:cubicBezTo>
                    <a:pt x="628" y="364"/>
                    <a:pt x="628" y="374"/>
                    <a:pt x="623" y="379"/>
                  </a:cubicBezTo>
                  <a:cubicBezTo>
                    <a:pt x="381" y="621"/>
                    <a:pt x="381" y="621"/>
                    <a:pt x="381" y="621"/>
                  </a:cubicBezTo>
                  <a:cubicBezTo>
                    <a:pt x="378" y="624"/>
                    <a:pt x="374" y="625"/>
                    <a:pt x="371" y="625"/>
                  </a:cubicBezTo>
                  <a:moveTo>
                    <a:pt x="371" y="0"/>
                  </a:moveTo>
                  <a:cubicBezTo>
                    <a:pt x="365" y="0"/>
                    <a:pt x="360" y="2"/>
                    <a:pt x="356" y="6"/>
                  </a:cubicBezTo>
                  <a:cubicBezTo>
                    <a:pt x="8" y="354"/>
                    <a:pt x="8" y="354"/>
                    <a:pt x="8" y="354"/>
                  </a:cubicBezTo>
                  <a:cubicBezTo>
                    <a:pt x="0" y="362"/>
                    <a:pt x="0" y="376"/>
                    <a:pt x="8" y="384"/>
                  </a:cubicBezTo>
                  <a:cubicBezTo>
                    <a:pt x="356" y="732"/>
                    <a:pt x="356" y="732"/>
                    <a:pt x="356" y="732"/>
                  </a:cubicBezTo>
                  <a:cubicBezTo>
                    <a:pt x="360" y="736"/>
                    <a:pt x="365" y="738"/>
                    <a:pt x="371" y="738"/>
                  </a:cubicBezTo>
                  <a:cubicBezTo>
                    <a:pt x="376" y="738"/>
                    <a:pt x="381" y="736"/>
                    <a:pt x="385" y="732"/>
                  </a:cubicBezTo>
                  <a:cubicBezTo>
                    <a:pt x="734" y="384"/>
                    <a:pt x="734" y="384"/>
                    <a:pt x="734" y="384"/>
                  </a:cubicBezTo>
                  <a:cubicBezTo>
                    <a:pt x="742" y="376"/>
                    <a:pt x="742" y="362"/>
                    <a:pt x="733" y="354"/>
                  </a:cubicBezTo>
                  <a:cubicBezTo>
                    <a:pt x="385" y="6"/>
                    <a:pt x="385" y="6"/>
                    <a:pt x="385" y="6"/>
                  </a:cubicBezTo>
                  <a:cubicBezTo>
                    <a:pt x="381" y="2"/>
                    <a:pt x="376" y="0"/>
                    <a:pt x="371" y="0"/>
                  </a:cubicBezTo>
                </a:path>
              </a:pathLst>
            </a:custGeom>
            <a:solidFill>
              <a:srgbClr val="F57F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19">
              <a:extLst>
                <a:ext uri="{FF2B5EF4-FFF2-40B4-BE49-F238E27FC236}">
                  <a16:creationId xmlns:a16="http://schemas.microsoft.com/office/drawing/2014/main" id="{42515A5D-19E0-4D48-950C-C6A76D7CA2A5}"/>
                </a:ext>
              </a:extLst>
            </p:cNvPr>
            <p:cNvSpPr>
              <a:spLocks noEditPoints="1"/>
            </p:cNvSpPr>
            <p:nvPr/>
          </p:nvSpPr>
          <p:spPr bwMode="auto">
            <a:xfrm>
              <a:off x="4164" y="461"/>
              <a:ext cx="787" cy="783"/>
            </a:xfrm>
            <a:custGeom>
              <a:avLst/>
              <a:gdLst>
                <a:gd name="T0" fmla="*/ 264 w 528"/>
                <a:gd name="T1" fmla="*/ 445 h 525"/>
                <a:gd name="T2" fmla="*/ 256 w 528"/>
                <a:gd name="T3" fmla="*/ 442 h 525"/>
                <a:gd name="T4" fmla="*/ 84 w 528"/>
                <a:gd name="T5" fmla="*/ 270 h 525"/>
                <a:gd name="T6" fmla="*/ 84 w 528"/>
                <a:gd name="T7" fmla="*/ 255 h 525"/>
                <a:gd name="T8" fmla="*/ 256 w 528"/>
                <a:gd name="T9" fmla="*/ 83 h 525"/>
                <a:gd name="T10" fmla="*/ 264 w 528"/>
                <a:gd name="T11" fmla="*/ 80 h 525"/>
                <a:gd name="T12" fmla="*/ 271 w 528"/>
                <a:gd name="T13" fmla="*/ 83 h 525"/>
                <a:gd name="T14" fmla="*/ 443 w 528"/>
                <a:gd name="T15" fmla="*/ 255 h 525"/>
                <a:gd name="T16" fmla="*/ 443 w 528"/>
                <a:gd name="T17" fmla="*/ 270 h 525"/>
                <a:gd name="T18" fmla="*/ 271 w 528"/>
                <a:gd name="T19" fmla="*/ 442 h 525"/>
                <a:gd name="T20" fmla="*/ 264 w 528"/>
                <a:gd name="T21" fmla="*/ 445 h 525"/>
                <a:gd name="T22" fmla="*/ 264 w 528"/>
                <a:gd name="T23" fmla="*/ 0 h 525"/>
                <a:gd name="T24" fmla="*/ 253 w 528"/>
                <a:gd name="T25" fmla="*/ 4 h 525"/>
                <a:gd name="T26" fmla="*/ 5 w 528"/>
                <a:gd name="T27" fmla="*/ 252 h 525"/>
                <a:gd name="T28" fmla="*/ 5 w 528"/>
                <a:gd name="T29" fmla="*/ 273 h 525"/>
                <a:gd name="T30" fmla="*/ 253 w 528"/>
                <a:gd name="T31" fmla="*/ 521 h 525"/>
                <a:gd name="T32" fmla="*/ 264 w 528"/>
                <a:gd name="T33" fmla="*/ 525 h 525"/>
                <a:gd name="T34" fmla="*/ 274 w 528"/>
                <a:gd name="T35" fmla="*/ 521 h 525"/>
                <a:gd name="T36" fmla="*/ 522 w 528"/>
                <a:gd name="T37" fmla="*/ 273 h 525"/>
                <a:gd name="T38" fmla="*/ 522 w 528"/>
                <a:gd name="T39" fmla="*/ 252 h 525"/>
                <a:gd name="T40" fmla="*/ 274 w 528"/>
                <a:gd name="T41" fmla="*/ 4 h 525"/>
                <a:gd name="T42" fmla="*/ 264 w 528"/>
                <a:gd name="T43" fmla="*/ 0 h 5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28" h="525">
                  <a:moveTo>
                    <a:pt x="264" y="445"/>
                  </a:moveTo>
                  <a:cubicBezTo>
                    <a:pt x="261" y="445"/>
                    <a:pt x="258" y="444"/>
                    <a:pt x="256" y="442"/>
                  </a:cubicBezTo>
                  <a:cubicBezTo>
                    <a:pt x="84" y="270"/>
                    <a:pt x="84" y="270"/>
                    <a:pt x="84" y="270"/>
                  </a:cubicBezTo>
                  <a:cubicBezTo>
                    <a:pt x="80" y="266"/>
                    <a:pt x="80" y="259"/>
                    <a:pt x="84" y="255"/>
                  </a:cubicBezTo>
                  <a:cubicBezTo>
                    <a:pt x="256" y="83"/>
                    <a:pt x="256" y="83"/>
                    <a:pt x="256" y="83"/>
                  </a:cubicBezTo>
                  <a:cubicBezTo>
                    <a:pt x="258" y="81"/>
                    <a:pt x="261" y="80"/>
                    <a:pt x="264" y="80"/>
                  </a:cubicBezTo>
                  <a:cubicBezTo>
                    <a:pt x="266" y="80"/>
                    <a:pt x="269" y="81"/>
                    <a:pt x="271" y="83"/>
                  </a:cubicBezTo>
                  <a:cubicBezTo>
                    <a:pt x="443" y="255"/>
                    <a:pt x="443" y="255"/>
                    <a:pt x="443" y="255"/>
                  </a:cubicBezTo>
                  <a:cubicBezTo>
                    <a:pt x="447" y="259"/>
                    <a:pt x="447" y="266"/>
                    <a:pt x="443" y="270"/>
                  </a:cubicBezTo>
                  <a:cubicBezTo>
                    <a:pt x="271" y="442"/>
                    <a:pt x="271" y="442"/>
                    <a:pt x="271" y="442"/>
                  </a:cubicBezTo>
                  <a:cubicBezTo>
                    <a:pt x="269" y="444"/>
                    <a:pt x="266" y="445"/>
                    <a:pt x="264" y="445"/>
                  </a:cubicBezTo>
                  <a:moveTo>
                    <a:pt x="264" y="0"/>
                  </a:moveTo>
                  <a:cubicBezTo>
                    <a:pt x="260" y="0"/>
                    <a:pt x="256" y="1"/>
                    <a:pt x="253" y="4"/>
                  </a:cubicBezTo>
                  <a:cubicBezTo>
                    <a:pt x="5" y="252"/>
                    <a:pt x="5" y="252"/>
                    <a:pt x="5" y="252"/>
                  </a:cubicBezTo>
                  <a:cubicBezTo>
                    <a:pt x="0" y="258"/>
                    <a:pt x="0" y="267"/>
                    <a:pt x="5" y="273"/>
                  </a:cubicBezTo>
                  <a:cubicBezTo>
                    <a:pt x="253" y="521"/>
                    <a:pt x="253" y="521"/>
                    <a:pt x="253" y="521"/>
                  </a:cubicBezTo>
                  <a:cubicBezTo>
                    <a:pt x="256" y="524"/>
                    <a:pt x="260" y="525"/>
                    <a:pt x="264" y="525"/>
                  </a:cubicBezTo>
                  <a:cubicBezTo>
                    <a:pt x="268" y="525"/>
                    <a:pt x="271" y="524"/>
                    <a:pt x="274" y="521"/>
                  </a:cubicBezTo>
                  <a:cubicBezTo>
                    <a:pt x="522" y="273"/>
                    <a:pt x="522" y="273"/>
                    <a:pt x="522" y="273"/>
                  </a:cubicBezTo>
                  <a:cubicBezTo>
                    <a:pt x="528" y="267"/>
                    <a:pt x="528" y="258"/>
                    <a:pt x="522" y="252"/>
                  </a:cubicBezTo>
                  <a:cubicBezTo>
                    <a:pt x="274" y="4"/>
                    <a:pt x="274" y="4"/>
                    <a:pt x="274" y="4"/>
                  </a:cubicBezTo>
                  <a:cubicBezTo>
                    <a:pt x="271" y="1"/>
                    <a:pt x="268" y="0"/>
                    <a:pt x="264" y="0"/>
                  </a:cubicBezTo>
                </a:path>
              </a:pathLst>
            </a:custGeom>
            <a:solidFill>
              <a:srgbClr val="F47F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20">
              <a:extLst>
                <a:ext uri="{FF2B5EF4-FFF2-40B4-BE49-F238E27FC236}">
                  <a16:creationId xmlns:a16="http://schemas.microsoft.com/office/drawing/2014/main" id="{1B298F9F-F0C1-4BC3-BCB3-F62CD64699D9}"/>
                </a:ext>
              </a:extLst>
            </p:cNvPr>
            <p:cNvSpPr>
              <a:spLocks noEditPoints="1"/>
            </p:cNvSpPr>
            <p:nvPr/>
          </p:nvSpPr>
          <p:spPr bwMode="auto">
            <a:xfrm>
              <a:off x="2595" y="3055"/>
              <a:ext cx="1027" cy="1022"/>
            </a:xfrm>
            <a:custGeom>
              <a:avLst/>
              <a:gdLst>
                <a:gd name="T0" fmla="*/ 344 w 689"/>
                <a:gd name="T1" fmla="*/ 581 h 686"/>
                <a:gd name="T2" fmla="*/ 335 w 689"/>
                <a:gd name="T3" fmla="*/ 577 h 686"/>
                <a:gd name="T4" fmla="*/ 110 w 689"/>
                <a:gd name="T5" fmla="*/ 353 h 686"/>
                <a:gd name="T6" fmla="*/ 110 w 689"/>
                <a:gd name="T7" fmla="*/ 334 h 686"/>
                <a:gd name="T8" fmla="*/ 335 w 689"/>
                <a:gd name="T9" fmla="*/ 109 h 686"/>
                <a:gd name="T10" fmla="*/ 344 w 689"/>
                <a:gd name="T11" fmla="*/ 105 h 686"/>
                <a:gd name="T12" fmla="*/ 354 w 689"/>
                <a:gd name="T13" fmla="*/ 109 h 686"/>
                <a:gd name="T14" fmla="*/ 578 w 689"/>
                <a:gd name="T15" fmla="*/ 334 h 686"/>
                <a:gd name="T16" fmla="*/ 578 w 689"/>
                <a:gd name="T17" fmla="*/ 353 h 686"/>
                <a:gd name="T18" fmla="*/ 354 w 689"/>
                <a:gd name="T19" fmla="*/ 577 h 686"/>
                <a:gd name="T20" fmla="*/ 344 w 689"/>
                <a:gd name="T21" fmla="*/ 581 h 686"/>
                <a:gd name="T22" fmla="*/ 344 w 689"/>
                <a:gd name="T23" fmla="*/ 0 h 686"/>
                <a:gd name="T24" fmla="*/ 331 w 689"/>
                <a:gd name="T25" fmla="*/ 6 h 686"/>
                <a:gd name="T26" fmla="*/ 7 w 689"/>
                <a:gd name="T27" fmla="*/ 330 h 686"/>
                <a:gd name="T28" fmla="*/ 7 w 689"/>
                <a:gd name="T29" fmla="*/ 357 h 686"/>
                <a:gd name="T30" fmla="*/ 331 w 689"/>
                <a:gd name="T31" fmla="*/ 680 h 686"/>
                <a:gd name="T32" fmla="*/ 344 w 689"/>
                <a:gd name="T33" fmla="*/ 686 h 686"/>
                <a:gd name="T34" fmla="*/ 358 w 689"/>
                <a:gd name="T35" fmla="*/ 680 h 686"/>
                <a:gd name="T36" fmla="*/ 681 w 689"/>
                <a:gd name="T37" fmla="*/ 357 h 686"/>
                <a:gd name="T38" fmla="*/ 681 w 689"/>
                <a:gd name="T39" fmla="*/ 330 h 686"/>
                <a:gd name="T40" fmla="*/ 358 w 689"/>
                <a:gd name="T41" fmla="*/ 6 h 686"/>
                <a:gd name="T42" fmla="*/ 344 w 689"/>
                <a:gd name="T43" fmla="*/ 0 h 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9" h="686">
                  <a:moveTo>
                    <a:pt x="344" y="581"/>
                  </a:moveTo>
                  <a:cubicBezTo>
                    <a:pt x="341" y="581"/>
                    <a:pt x="338" y="580"/>
                    <a:pt x="335" y="577"/>
                  </a:cubicBezTo>
                  <a:cubicBezTo>
                    <a:pt x="110" y="353"/>
                    <a:pt x="110" y="353"/>
                    <a:pt x="110" y="353"/>
                  </a:cubicBezTo>
                  <a:cubicBezTo>
                    <a:pt x="105" y="347"/>
                    <a:pt x="105" y="339"/>
                    <a:pt x="110" y="334"/>
                  </a:cubicBezTo>
                  <a:cubicBezTo>
                    <a:pt x="335" y="109"/>
                    <a:pt x="335" y="109"/>
                    <a:pt x="335" y="109"/>
                  </a:cubicBezTo>
                  <a:cubicBezTo>
                    <a:pt x="338" y="107"/>
                    <a:pt x="341" y="105"/>
                    <a:pt x="344" y="105"/>
                  </a:cubicBezTo>
                  <a:cubicBezTo>
                    <a:pt x="348" y="105"/>
                    <a:pt x="351" y="107"/>
                    <a:pt x="354" y="109"/>
                  </a:cubicBezTo>
                  <a:cubicBezTo>
                    <a:pt x="578" y="334"/>
                    <a:pt x="578" y="334"/>
                    <a:pt x="578" y="334"/>
                  </a:cubicBezTo>
                  <a:cubicBezTo>
                    <a:pt x="584" y="339"/>
                    <a:pt x="584" y="347"/>
                    <a:pt x="578" y="353"/>
                  </a:cubicBezTo>
                  <a:cubicBezTo>
                    <a:pt x="354" y="577"/>
                    <a:pt x="354" y="577"/>
                    <a:pt x="354" y="577"/>
                  </a:cubicBezTo>
                  <a:cubicBezTo>
                    <a:pt x="351" y="580"/>
                    <a:pt x="348" y="581"/>
                    <a:pt x="344" y="581"/>
                  </a:cubicBezTo>
                  <a:moveTo>
                    <a:pt x="344" y="0"/>
                  </a:moveTo>
                  <a:cubicBezTo>
                    <a:pt x="339" y="0"/>
                    <a:pt x="334" y="2"/>
                    <a:pt x="331" y="6"/>
                  </a:cubicBezTo>
                  <a:cubicBezTo>
                    <a:pt x="7" y="330"/>
                    <a:pt x="7" y="330"/>
                    <a:pt x="7" y="330"/>
                  </a:cubicBezTo>
                  <a:cubicBezTo>
                    <a:pt x="0" y="337"/>
                    <a:pt x="0" y="349"/>
                    <a:pt x="7" y="357"/>
                  </a:cubicBezTo>
                  <a:cubicBezTo>
                    <a:pt x="331" y="680"/>
                    <a:pt x="331" y="680"/>
                    <a:pt x="331" y="680"/>
                  </a:cubicBezTo>
                  <a:cubicBezTo>
                    <a:pt x="334" y="684"/>
                    <a:pt x="339" y="686"/>
                    <a:pt x="344" y="686"/>
                  </a:cubicBezTo>
                  <a:cubicBezTo>
                    <a:pt x="349" y="686"/>
                    <a:pt x="354" y="684"/>
                    <a:pt x="358" y="680"/>
                  </a:cubicBezTo>
                  <a:cubicBezTo>
                    <a:pt x="681" y="357"/>
                    <a:pt x="681" y="357"/>
                    <a:pt x="681" y="357"/>
                  </a:cubicBezTo>
                  <a:cubicBezTo>
                    <a:pt x="689" y="349"/>
                    <a:pt x="689" y="337"/>
                    <a:pt x="681" y="330"/>
                  </a:cubicBezTo>
                  <a:cubicBezTo>
                    <a:pt x="358" y="6"/>
                    <a:pt x="358" y="6"/>
                    <a:pt x="358" y="6"/>
                  </a:cubicBezTo>
                  <a:cubicBezTo>
                    <a:pt x="354" y="2"/>
                    <a:pt x="349" y="0"/>
                    <a:pt x="344" y="0"/>
                  </a:cubicBezTo>
                </a:path>
              </a:pathLst>
            </a:custGeom>
            <a:solidFill>
              <a:srgbClr val="FAB0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pic>
        <p:nvPicPr>
          <p:cNvPr id="24" name="图片 23">
            <a:extLst>
              <a:ext uri="{FF2B5EF4-FFF2-40B4-BE49-F238E27FC236}">
                <a16:creationId xmlns:a16="http://schemas.microsoft.com/office/drawing/2014/main" id="{17B12A44-666B-4525-B11A-DD8C8B2FD54B}"/>
              </a:ext>
            </a:extLst>
          </p:cNvPr>
          <p:cNvPicPr>
            <a:picLocks noChangeAspect="1"/>
          </p:cNvPicPr>
          <p:nvPr userDrawn="1"/>
        </p:nvPicPr>
        <p:blipFill>
          <a:blip r:embed="rId2"/>
          <a:stretch>
            <a:fillRect/>
          </a:stretch>
        </p:blipFill>
        <p:spPr>
          <a:xfrm>
            <a:off x="10416480" y="5157192"/>
            <a:ext cx="3854025" cy="3973811"/>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2023/10/25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530820CF-B880-4189-942D-D702A7CBA730}" type="datetimeFigureOut">
              <a:rPr lang="zh-CN" altLang="en-US" smtClean="0"/>
              <a:t>2023/10/25</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30820CF-B880-4189-942D-D702A7CBA730}" type="datetimeFigureOut">
              <a:rPr lang="zh-CN" altLang="en-US" smtClean="0"/>
              <a:t>2023/10/25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2023/10/25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2023/10/25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2023/10/25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pct5">
          <a:fgClr>
            <a:srgbClr val="F57FB0"/>
          </a:fgClr>
          <a:bgClr>
            <a:schemeClr val="bg1"/>
          </a:bgClr>
        </a:patt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t>2023/10/25</a:t>
            </a:fld>
            <a:endParaRPr lang="zh-CN" altLang="en-US"/>
          </a:p>
        </p:txBody>
      </p:sp>
      <p:sp>
        <p:nvSpPr>
          <p:cNvPr id="5" name="页脚占位符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t>‹#›</a:t>
            </a:fld>
            <a:endParaRPr lang="zh-CN" altLang="en-US"/>
          </a:p>
        </p:txBody>
      </p:sp>
      <p:pic>
        <p:nvPicPr>
          <p:cNvPr id="7" name="图片 6">
            <a:extLst>
              <a:ext uri="{FF2B5EF4-FFF2-40B4-BE49-F238E27FC236}">
                <a16:creationId xmlns:a16="http://schemas.microsoft.com/office/drawing/2014/main" id="{1713273A-9CE0-DE64-F036-3E482EB04047}"/>
              </a:ext>
            </a:extLst>
          </p:cNvPr>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11010900" y="5737227"/>
            <a:ext cx="1143000" cy="1143000"/>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emf"/></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hyperlink" Target="https://www.biorxiv.org/content/10.1101/262501v1"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hyperlink" Target="https://static-content.springer.com/esm/art%3A10.1038%2Fs41592-019-0494-8/MediaObjects/41592_2019_494_MOESM1_ESM.pdf" TargetMode="Externa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1.png"/><Relationship Id="rId3" Type="http://schemas.openxmlformats.org/officeDocument/2006/relationships/image" Target="../media/image6.png"/><Relationship Id="rId7" Type="http://schemas.openxmlformats.org/officeDocument/2006/relationships/image" Target="../media/image100.png"/><Relationship Id="rId12"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6.png"/><Relationship Id="rId11" Type="http://schemas.openxmlformats.org/officeDocument/2006/relationships/image" Target="../media/image140.png"/><Relationship Id="rId5" Type="http://schemas.openxmlformats.org/officeDocument/2006/relationships/image" Target="../media/image15.png"/><Relationship Id="rId10" Type="http://schemas.openxmlformats.org/officeDocument/2006/relationships/image" Target="../media/image19.png"/><Relationship Id="rId4" Type="http://schemas.openxmlformats.org/officeDocument/2006/relationships/image" Target="../media/image70.png"/><Relationship Id="rId9" Type="http://schemas.openxmlformats.org/officeDocument/2006/relationships/image" Target="../media/image18.png"/><Relationship Id="rId14" Type="http://schemas.openxmlformats.org/officeDocument/2006/relationships/image" Target="../media/image22.png"/></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24.emf"/><Relationship Id="rId7" Type="http://schemas.openxmlformats.org/officeDocument/2006/relationships/image" Target="../media/image23.emf"/><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4.png"/><Relationship Id="rId4" Type="http://schemas.openxmlformats.org/officeDocument/2006/relationships/image" Target="../media/image230.png"/><Relationship Id="rId9" Type="http://schemas.openxmlformats.org/officeDocument/2006/relationships/image" Target="../media/image25.emf"/></Relationships>
</file>

<file path=ppt/slides/_rels/slide16.xml.rels><?xml version="1.0" encoding="UTF-8" standalone="yes"?>
<Relationships xmlns="http://schemas.openxmlformats.org/package/2006/relationships"><Relationship Id="rId8" Type="http://schemas.openxmlformats.org/officeDocument/2006/relationships/image" Target="../media/image27.emf"/><Relationship Id="rId7" Type="http://schemas.openxmlformats.org/officeDocument/2006/relationships/image" Target="../media/image26.emf"/><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9.png"/><Relationship Id="rId9" Type="http://schemas.openxmlformats.org/officeDocument/2006/relationships/image" Target="../media/image28.emf"/></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31.jpeg"/></Relationships>
</file>

<file path=ppt/slides/_rels/slide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6.svg"/></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emf"/><Relationship Id="rId7" Type="http://schemas.openxmlformats.org/officeDocument/2006/relationships/image" Target="../media/image39.emf"/><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38.emf"/><Relationship Id="rId5" Type="http://schemas.openxmlformats.org/officeDocument/2006/relationships/image" Target="../media/image37.emf"/><Relationship Id="rId4" Type="http://schemas.openxmlformats.org/officeDocument/2006/relationships/image" Target="../media/image36.emf"/></Relationships>
</file>

<file path=ppt/slides/_rels/slide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hyperlink" Target="https://arxiv.org/pdf/1711.00937.pdf" TargetMode="External"/><Relationship Id="rId5" Type="http://schemas.openxmlformats.org/officeDocument/2006/relationships/hyperlink" Target="https://arxiv.org/abs/2112.01075" TargetMode="External"/><Relationship Id="rId4" Type="http://schemas.openxmlformats.org/officeDocument/2006/relationships/image" Target="../media/image42.png"/></Relationships>
</file>

<file path=ppt/slides/_rels/slide2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emf"/></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hyperlink" Target="https://www.thepaper.cn/newsDetail_forward_11682312"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hyperlink" Target="https://www.weinformatics.cn/2-introduction-to-single-cell-rna-seq/"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hyperlink" Target="https://www.nature.com/articles/s41592-019-0494-8"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pattFill prst="pct5">
          <a:fgClr>
            <a:srgbClr val="F57FB0"/>
          </a:fgClr>
          <a:bgClr>
            <a:schemeClr val="bg1"/>
          </a:bgClr>
        </a:pattFill>
        <a:effectLst/>
      </p:bgPr>
    </p:bg>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8B03E4CD-CAC7-42EF-8263-C066ABCD8F84}"/>
              </a:ext>
            </a:extLst>
          </p:cNvPr>
          <p:cNvPicPr>
            <a:picLocks noChangeAspect="1"/>
          </p:cNvPicPr>
          <p:nvPr/>
        </p:nvPicPr>
        <p:blipFill rotWithShape="1">
          <a:blip r:embed="rId3">
            <a:extLst>
              <a:ext uri="{28A0092B-C50C-407E-A947-70E740481C1C}">
                <a14:useLocalDpi xmlns:a14="http://schemas.microsoft.com/office/drawing/2010/main" val="0"/>
              </a:ext>
            </a:extLst>
          </a:blip>
          <a:srcRect l="33687" t="24772" b="27452"/>
          <a:stretch/>
        </p:blipFill>
        <p:spPr>
          <a:xfrm>
            <a:off x="0" y="-1"/>
            <a:ext cx="9120336" cy="6858001"/>
          </a:xfrm>
          <a:prstGeom prst="rect">
            <a:avLst/>
          </a:prstGeom>
        </p:spPr>
      </p:pic>
      <p:pic>
        <p:nvPicPr>
          <p:cNvPr id="6" name="图片 5">
            <a:extLst>
              <a:ext uri="{FF2B5EF4-FFF2-40B4-BE49-F238E27FC236}">
                <a16:creationId xmlns:a16="http://schemas.microsoft.com/office/drawing/2014/main" id="{FFF5BD17-093A-4EB5-949A-CB7721829CCF}"/>
              </a:ext>
            </a:extLst>
          </p:cNvPr>
          <p:cNvPicPr>
            <a:picLocks noChangeAspect="1"/>
          </p:cNvPicPr>
          <p:nvPr/>
        </p:nvPicPr>
        <p:blipFill>
          <a:blip r:embed="rId4"/>
          <a:stretch>
            <a:fillRect/>
          </a:stretch>
        </p:blipFill>
        <p:spPr>
          <a:xfrm rot="16200000">
            <a:off x="10131148" y="-2478386"/>
            <a:ext cx="4807354" cy="4956770"/>
          </a:xfrm>
          <a:prstGeom prst="rect">
            <a:avLst/>
          </a:prstGeom>
        </p:spPr>
      </p:pic>
      <p:sp>
        <p:nvSpPr>
          <p:cNvPr id="7" name="文本框 6">
            <a:extLst>
              <a:ext uri="{FF2B5EF4-FFF2-40B4-BE49-F238E27FC236}">
                <a16:creationId xmlns:a16="http://schemas.microsoft.com/office/drawing/2014/main" id="{90F9E7FC-A5F6-4857-B87B-BE9F7EA69C72}"/>
              </a:ext>
            </a:extLst>
          </p:cNvPr>
          <p:cNvSpPr txBox="1"/>
          <p:nvPr/>
        </p:nvSpPr>
        <p:spPr>
          <a:xfrm>
            <a:off x="4079776" y="2166808"/>
            <a:ext cx="6984776" cy="1077218"/>
          </a:xfrm>
          <a:prstGeom prst="rect">
            <a:avLst/>
          </a:prstGeom>
          <a:noFill/>
        </p:spPr>
        <p:txBody>
          <a:bodyPr wrap="square" rtlCol="0">
            <a:spAutoFit/>
          </a:bodyPr>
          <a:lstStyle/>
          <a:p>
            <a:pPr algn="dist"/>
            <a:r>
              <a:rPr lang="en-US" altLang="zh-CN" sz="4000" b="1" dirty="0">
                <a:latin typeface="Times New Roman" panose="02020603050405020304" pitchFamily="18" charset="0"/>
                <a:ea typeface="DengXian" panose="02010600030101010101" pitchFamily="2" charset="-122"/>
                <a:cs typeface="Times New Roman" panose="02020603050405020304" pitchFamily="18" charset="0"/>
              </a:rPr>
              <a:t>SCPERB</a:t>
            </a:r>
            <a:r>
              <a:rPr lang="en-US" altLang="zh-CN" sz="4000" dirty="0">
                <a:latin typeface="Times New Roman" panose="02020603050405020304" pitchFamily="18" charset="0"/>
                <a:ea typeface="DengXian" panose="02010600030101010101" pitchFamily="2" charset="-122"/>
                <a:cs typeface="Times New Roman" panose="02020603050405020304" pitchFamily="18" charset="0"/>
              </a:rPr>
              <a:t>:</a:t>
            </a:r>
            <a:r>
              <a:rPr lang="en-US" altLang="zh-CN" sz="2400" dirty="0">
                <a:latin typeface="Times New Roman" panose="02020603050405020304" pitchFamily="18" charset="0"/>
                <a:ea typeface="DengXian" panose="02010600030101010101" pitchFamily="2" charset="-122"/>
                <a:cs typeface="Times New Roman" panose="02020603050405020304" pitchFamily="18" charset="0"/>
              </a:rPr>
              <a:t>SINGLE-CELL PERTURBATION</a:t>
            </a:r>
          </a:p>
          <a:p>
            <a:pPr algn="dist"/>
            <a:r>
              <a:rPr lang="en-US" altLang="zh-CN" sz="2400" dirty="0">
                <a:latin typeface="Times New Roman" panose="02020603050405020304" pitchFamily="18" charset="0"/>
                <a:ea typeface="DengXian" panose="02010600030101010101" pitchFamily="2" charset="-122"/>
                <a:cs typeface="Times New Roman" panose="02020603050405020304" pitchFamily="18" charset="0"/>
              </a:rPr>
              <a:t>VIA STYLE TRANSFER-BASED</a:t>
            </a:r>
            <a:r>
              <a:rPr lang="zh-CN" altLang="en-US" sz="2400" dirty="0">
                <a:latin typeface="Times New Roman" panose="02020603050405020304" pitchFamily="18" charset="0"/>
                <a:ea typeface="DengXian" panose="02010600030101010101" pitchFamily="2" charset="-122"/>
                <a:cs typeface="Times New Roman" panose="02020603050405020304" pitchFamily="18" charset="0"/>
              </a:rPr>
              <a:t> </a:t>
            </a:r>
            <a:r>
              <a:rPr lang="en-US" altLang="zh-CN" sz="2400" dirty="0">
                <a:latin typeface="Times New Roman" panose="02020603050405020304" pitchFamily="18" charset="0"/>
                <a:ea typeface="DengXian" panose="02010600030101010101" pitchFamily="2" charset="-122"/>
                <a:cs typeface="Times New Roman" panose="02020603050405020304" pitchFamily="18" charset="0"/>
              </a:rPr>
              <a:t>VAE</a:t>
            </a:r>
          </a:p>
        </p:txBody>
      </p:sp>
      <p:grpSp>
        <p:nvGrpSpPr>
          <p:cNvPr id="2" name="组合 1">
            <a:extLst>
              <a:ext uri="{FF2B5EF4-FFF2-40B4-BE49-F238E27FC236}">
                <a16:creationId xmlns:a16="http://schemas.microsoft.com/office/drawing/2014/main" id="{EDD56CF2-EB77-9F9B-7A54-5E4686FF0CAD}"/>
              </a:ext>
            </a:extLst>
          </p:cNvPr>
          <p:cNvGrpSpPr/>
          <p:nvPr/>
        </p:nvGrpSpPr>
        <p:grpSpPr>
          <a:xfrm>
            <a:off x="6096000" y="3515714"/>
            <a:ext cx="4824536" cy="705374"/>
            <a:chOff x="6417071" y="3428999"/>
            <a:chExt cx="4824536" cy="705374"/>
          </a:xfrm>
        </p:grpSpPr>
        <p:sp>
          <p:nvSpPr>
            <p:cNvPr id="8" name="TextBox 7">
              <a:extLst>
                <a:ext uri="{FF2B5EF4-FFF2-40B4-BE49-F238E27FC236}">
                  <a16:creationId xmlns:a16="http://schemas.microsoft.com/office/drawing/2014/main" id="{2414356F-4364-4C79-B744-82242EAA01AA}"/>
                </a:ext>
              </a:extLst>
            </p:cNvPr>
            <p:cNvSpPr>
              <a:spLocks noChangeArrowheads="1"/>
            </p:cNvSpPr>
            <p:nvPr/>
          </p:nvSpPr>
          <p:spPr bwMode="auto">
            <a:xfrm>
              <a:off x="6417071" y="3428999"/>
              <a:ext cx="482453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dist" fontAlgn="auto">
                <a:spcBef>
                  <a:spcPts val="0"/>
                </a:spcBef>
                <a:spcAft>
                  <a:spcPts val="0"/>
                </a:spcAft>
                <a:defRPr/>
              </a:pPr>
              <a:r>
                <a:rPr lang="en-US" altLang="zh-CN" dirty="0">
                  <a:solidFill>
                    <a:schemeClr val="tx1">
                      <a:lumMod val="50000"/>
                      <a:lumOff val="50000"/>
                    </a:schemeClr>
                  </a:solidFill>
                  <a:latin typeface="Swis721 Cn BT" panose="020B0506020202030204" pitchFamily="34" charset="0"/>
                  <a:ea typeface="微软雅黑" panose="020B0503020204020204" pitchFamily="34" charset="-122"/>
                  <a:cs typeface="LilyUPC" panose="020B0604020202020204" pitchFamily="34" charset="-34"/>
                  <a:sym typeface="微软雅黑" panose="020B0503020204020204" pitchFamily="34" charset="-122"/>
                </a:rPr>
                <a:t>2023</a:t>
              </a:r>
              <a:r>
                <a:rPr lang="zh-CN" altLang="en-US" dirty="0">
                  <a:solidFill>
                    <a:schemeClr val="tx1">
                      <a:lumMod val="50000"/>
                      <a:lumOff val="50000"/>
                    </a:schemeClr>
                  </a:solidFill>
                  <a:latin typeface="Swis721 Cn BT" panose="020B0506020202030204" pitchFamily="34" charset="0"/>
                  <a:ea typeface="微软雅黑" panose="020B0503020204020204" pitchFamily="34" charset="-122"/>
                  <a:cs typeface="LilyUPC" panose="020B0604020202020204" pitchFamily="34" charset="-34"/>
                  <a:sym typeface="微软雅黑" panose="020B0503020204020204" pitchFamily="34" charset="-122"/>
                </a:rPr>
                <a:t> 丘成桐中学科学奖计算机组答辩</a:t>
              </a:r>
            </a:p>
          </p:txBody>
        </p:sp>
        <p:sp>
          <p:nvSpPr>
            <p:cNvPr id="9" name="文本框 8">
              <a:extLst>
                <a:ext uri="{FF2B5EF4-FFF2-40B4-BE49-F238E27FC236}">
                  <a16:creationId xmlns:a16="http://schemas.microsoft.com/office/drawing/2014/main" id="{4AA9F74A-7D5B-43B0-8104-7A8898EA3A91}"/>
                </a:ext>
              </a:extLst>
            </p:cNvPr>
            <p:cNvSpPr txBox="1"/>
            <p:nvPr/>
          </p:nvSpPr>
          <p:spPr>
            <a:xfrm>
              <a:off x="8112224" y="3795819"/>
              <a:ext cx="3129383" cy="338554"/>
            </a:xfrm>
            <a:prstGeom prst="rect">
              <a:avLst/>
            </a:prstGeom>
            <a:noFill/>
          </p:spPr>
          <p:txBody>
            <a:bodyPr wrap="none" rtlCol="0">
              <a:spAutoFit/>
            </a:bodyPr>
            <a:lstStyle/>
            <a:p>
              <a:r>
                <a:rPr lang="zh-CN" altLang="en-US" sz="1600" dirty="0">
                  <a:solidFill>
                    <a:schemeClr val="tx1">
                      <a:lumMod val="50000"/>
                      <a:lumOff val="50000"/>
                    </a:schemeClr>
                  </a:solidFill>
                  <a:latin typeface="微软雅黑" panose="020B0503020204020204" pitchFamily="34" charset="-122"/>
                  <a:ea typeface="微软雅黑" panose="020B0503020204020204" pitchFamily="34" charset="-122"/>
                </a:rPr>
                <a:t>演讲者：汤子嘉  时间：</a:t>
              </a:r>
              <a:r>
                <a:rPr lang="en-US" altLang="zh-CN" sz="1600" dirty="0">
                  <a:solidFill>
                    <a:schemeClr val="tx1">
                      <a:lumMod val="50000"/>
                      <a:lumOff val="50000"/>
                    </a:schemeClr>
                  </a:solidFill>
                  <a:latin typeface="微软雅黑" panose="020B0503020204020204" pitchFamily="34" charset="-122"/>
                  <a:ea typeface="微软雅黑" panose="020B0503020204020204" pitchFamily="34" charset="-122"/>
                </a:rPr>
                <a:t>2023.10</a:t>
              </a:r>
              <a:endParaRPr lang="zh-CN" altLang="en-US" sz="16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306844360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E9EAD66D-C6E9-B9CE-6104-DB0FA03C1791}"/>
              </a:ext>
            </a:extLst>
          </p:cNvPr>
          <p:cNvPicPr>
            <a:picLocks noChangeAspect="1"/>
          </p:cNvPicPr>
          <p:nvPr/>
        </p:nvPicPr>
        <p:blipFill>
          <a:blip r:embed="rId3"/>
          <a:stretch>
            <a:fillRect/>
          </a:stretch>
        </p:blipFill>
        <p:spPr>
          <a:xfrm>
            <a:off x="3661346" y="1450961"/>
            <a:ext cx="3946822" cy="4879225"/>
          </a:xfrm>
          <a:prstGeom prst="rect">
            <a:avLst/>
          </a:prstGeom>
        </p:spPr>
      </p:pic>
      <p:sp>
        <p:nvSpPr>
          <p:cNvPr id="5" name="文本框 4">
            <a:extLst>
              <a:ext uri="{FF2B5EF4-FFF2-40B4-BE49-F238E27FC236}">
                <a16:creationId xmlns:a16="http://schemas.microsoft.com/office/drawing/2014/main" id="{0AE17C58-ADEA-1980-122D-E6079F01077E}"/>
              </a:ext>
            </a:extLst>
          </p:cNvPr>
          <p:cNvSpPr txBox="1"/>
          <p:nvPr/>
        </p:nvSpPr>
        <p:spPr>
          <a:xfrm>
            <a:off x="4786177" y="927741"/>
            <a:ext cx="2043542" cy="523220"/>
          </a:xfrm>
          <a:prstGeom prst="rect">
            <a:avLst/>
          </a:prstGeom>
          <a:noFill/>
        </p:spPr>
        <p:txBody>
          <a:bodyPr wrap="square">
            <a:spAutoFit/>
          </a:bodyPr>
          <a:lstStyle/>
          <a:p>
            <a:pPr algn="ctr"/>
            <a:r>
              <a:rPr lang="en-US" altLang="zh-CN" sz="2800" dirty="0">
                <a:latin typeface="Times New Roman" panose="02020603050405020304" pitchFamily="18" charset="0"/>
                <a:cs typeface="Times New Roman" panose="02020603050405020304" pitchFamily="18" charset="0"/>
              </a:rPr>
              <a:t>sc-WGAN</a:t>
            </a:r>
            <a:endParaRPr lang="zh-CN" altLang="en-US" sz="2800" dirty="0">
              <a:latin typeface="Times New Roman" panose="02020603050405020304" pitchFamily="18" charset="0"/>
              <a:cs typeface="Times New Roman" panose="02020603050405020304" pitchFamily="18" charset="0"/>
            </a:endParaRPr>
          </a:p>
        </p:txBody>
      </p:sp>
      <p:sp>
        <p:nvSpPr>
          <p:cNvPr id="6" name="文本框 5">
            <a:extLst>
              <a:ext uri="{FF2B5EF4-FFF2-40B4-BE49-F238E27FC236}">
                <a16:creationId xmlns:a16="http://schemas.microsoft.com/office/drawing/2014/main" id="{4A00DBC7-D8F8-D060-8756-99004610F72A}"/>
              </a:ext>
            </a:extLst>
          </p:cNvPr>
          <p:cNvSpPr txBox="1"/>
          <p:nvPr/>
        </p:nvSpPr>
        <p:spPr>
          <a:xfrm>
            <a:off x="723705" y="285287"/>
            <a:ext cx="752688" cy="715089"/>
          </a:xfrm>
          <a:prstGeom prst="roundRect">
            <a:avLst/>
          </a:prstGeom>
          <a:solidFill>
            <a:srgbClr val="F57FB0"/>
          </a:solidFill>
        </p:spPr>
        <p:txBody>
          <a:bodyPr wrap="square" rtlCol="0">
            <a:spAutoFit/>
          </a:bodyPr>
          <a:lstStyle/>
          <a:p>
            <a:pPr algn="ctr"/>
            <a:r>
              <a:rPr lang="en-US" altLang="zh-CN" sz="3600" b="1" dirty="0">
                <a:solidFill>
                  <a:schemeClr val="bg1"/>
                </a:solidFill>
                <a:latin typeface="Times New Roman" panose="02020603050405020304" pitchFamily="18" charset="0"/>
                <a:cs typeface="Times New Roman" panose="02020603050405020304" pitchFamily="18" charset="0"/>
              </a:rPr>
              <a:t>01</a:t>
            </a:r>
            <a:endParaRPr lang="zh-CN" altLang="en-US" sz="3600" b="1" dirty="0">
              <a:solidFill>
                <a:schemeClr val="bg1"/>
              </a:solidFill>
              <a:latin typeface="Times New Roman" panose="02020603050405020304" pitchFamily="18" charset="0"/>
              <a:cs typeface="Times New Roman" panose="02020603050405020304" pitchFamily="18" charset="0"/>
            </a:endParaRPr>
          </a:p>
        </p:txBody>
      </p:sp>
      <p:sp>
        <p:nvSpPr>
          <p:cNvPr id="8" name="文本框 7">
            <a:extLst>
              <a:ext uri="{FF2B5EF4-FFF2-40B4-BE49-F238E27FC236}">
                <a16:creationId xmlns:a16="http://schemas.microsoft.com/office/drawing/2014/main" id="{757FA718-FD27-D766-6D96-DC080BBD4F14}"/>
              </a:ext>
            </a:extLst>
          </p:cNvPr>
          <p:cNvSpPr txBox="1"/>
          <p:nvPr/>
        </p:nvSpPr>
        <p:spPr>
          <a:xfrm>
            <a:off x="1487448" y="342966"/>
            <a:ext cx="8641000" cy="584775"/>
          </a:xfrm>
          <a:prstGeom prst="rect">
            <a:avLst/>
          </a:prstGeom>
          <a:noFill/>
        </p:spPr>
        <p:txBody>
          <a:bodyPr wrap="square" rtlCol="0">
            <a:spAutoFit/>
          </a:bodyPr>
          <a:lstStyle/>
          <a:p>
            <a:pPr fontAlgn="auto">
              <a:spcBef>
                <a:spcPts val="0"/>
              </a:spcBef>
              <a:spcAft>
                <a:spcPts val="0"/>
              </a:spcAft>
              <a:defRPr/>
            </a:pPr>
            <a:r>
              <a:rPr lang="zh-CN" altLang="en-US" sz="3200" b="1" spc="600" dirty="0">
                <a:solidFill>
                  <a:srgbClr val="F57FB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研究背景 </a:t>
            </a:r>
            <a:r>
              <a:rPr lang="en-US" altLang="zh-CN" sz="3200" b="1" spc="600" dirty="0">
                <a:solidFill>
                  <a:srgbClr val="F57FB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a:t>
            </a:r>
            <a:r>
              <a:rPr lang="zh-CN" altLang="en-US" sz="3200" b="1" spc="600" dirty="0">
                <a:solidFill>
                  <a:srgbClr val="F57FB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 </a:t>
            </a:r>
            <a:r>
              <a:rPr lang="zh-CN" altLang="en-US" sz="2000" b="1" spc="600" dirty="0">
                <a:solidFill>
                  <a:srgbClr val="F57FB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现有解决方法及其问题</a:t>
            </a:r>
            <a:endParaRPr lang="zh-CN" altLang="en-US" sz="3200" b="1" spc="600" dirty="0">
              <a:solidFill>
                <a:srgbClr val="F57FB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endParaRPr>
          </a:p>
        </p:txBody>
      </p:sp>
      <p:sp>
        <p:nvSpPr>
          <p:cNvPr id="9" name="文本框 8">
            <a:extLst>
              <a:ext uri="{FF2B5EF4-FFF2-40B4-BE49-F238E27FC236}">
                <a16:creationId xmlns:a16="http://schemas.microsoft.com/office/drawing/2014/main" id="{49E132B2-17C6-2CDB-30F3-CC42E5EDFC80}"/>
              </a:ext>
            </a:extLst>
          </p:cNvPr>
          <p:cNvSpPr txBox="1"/>
          <p:nvPr/>
        </p:nvSpPr>
        <p:spPr>
          <a:xfrm>
            <a:off x="343847" y="6403436"/>
            <a:ext cx="11504306" cy="338554"/>
          </a:xfrm>
          <a:prstGeom prst="rect">
            <a:avLst/>
          </a:prstGeom>
          <a:noFill/>
        </p:spPr>
        <p:txBody>
          <a:bodyPr wrap="square" rtlCol="0">
            <a:spAutoFit/>
          </a:bodyPr>
          <a:lstStyle/>
          <a:p>
            <a:r>
              <a:rPr kumimoji="1" lang="en-US" altLang="zh-CN" sz="1600" dirty="0"/>
              <a:t>Source:</a:t>
            </a:r>
            <a:r>
              <a:rPr kumimoji="1" lang="zh-CN" altLang="en-US" sz="1600" dirty="0"/>
              <a:t> </a:t>
            </a:r>
            <a:r>
              <a:rPr kumimoji="1" lang="en-US" altLang="zh-CN" sz="1600" dirty="0">
                <a:hlinkClick r:id="rId4"/>
              </a:rPr>
              <a:t>Ghahramani et al, (2018). Generative adversarial networks uncover epidermal regulators and predict single cell perturbations</a:t>
            </a:r>
            <a:endParaRPr kumimoji="1" lang="en-US" altLang="zh-CN" sz="1600" dirty="0"/>
          </a:p>
        </p:txBody>
      </p:sp>
    </p:spTree>
    <p:extLst>
      <p:ext uri="{BB962C8B-B14F-4D97-AF65-F5344CB8AC3E}">
        <p14:creationId xmlns:p14="http://schemas.microsoft.com/office/powerpoint/2010/main" val="360836334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8D187773-DFE3-F984-0D28-B8764F21FAE5}"/>
              </a:ext>
            </a:extLst>
          </p:cNvPr>
          <p:cNvPicPr>
            <a:picLocks noChangeAspect="1"/>
          </p:cNvPicPr>
          <p:nvPr/>
        </p:nvPicPr>
        <p:blipFill>
          <a:blip r:embed="rId3"/>
          <a:stretch>
            <a:fillRect/>
          </a:stretch>
        </p:blipFill>
        <p:spPr>
          <a:xfrm>
            <a:off x="1529912" y="1062149"/>
            <a:ext cx="9000000" cy="2106203"/>
          </a:xfrm>
          <a:prstGeom prst="rect">
            <a:avLst/>
          </a:prstGeom>
        </p:spPr>
      </p:pic>
      <p:sp>
        <p:nvSpPr>
          <p:cNvPr id="10" name="文本框 9">
            <a:extLst>
              <a:ext uri="{FF2B5EF4-FFF2-40B4-BE49-F238E27FC236}">
                <a16:creationId xmlns:a16="http://schemas.microsoft.com/office/drawing/2014/main" id="{54828A50-FAD5-994D-1BFE-56876A0B7D3E}"/>
              </a:ext>
            </a:extLst>
          </p:cNvPr>
          <p:cNvSpPr txBox="1"/>
          <p:nvPr/>
        </p:nvSpPr>
        <p:spPr>
          <a:xfrm>
            <a:off x="5456614" y="908720"/>
            <a:ext cx="1278772" cy="523220"/>
          </a:xfrm>
          <a:prstGeom prst="rect">
            <a:avLst/>
          </a:prstGeom>
          <a:noFill/>
        </p:spPr>
        <p:txBody>
          <a:bodyPr wrap="square">
            <a:spAutoFit/>
          </a:bodyPr>
          <a:lstStyle/>
          <a:p>
            <a:pPr algn="ctr"/>
            <a:r>
              <a:rPr lang="en-US" altLang="zh-CN" sz="2800" dirty="0">
                <a:latin typeface="Times New Roman" panose="02020603050405020304" pitchFamily="18" charset="0"/>
                <a:cs typeface="Times New Roman" panose="02020603050405020304" pitchFamily="18" charset="0"/>
              </a:rPr>
              <a:t>CVAE</a:t>
            </a:r>
            <a:endParaRPr lang="zh-CN" altLang="en-US" sz="2800" dirty="0">
              <a:latin typeface="Times New Roman" panose="02020603050405020304" pitchFamily="18" charset="0"/>
              <a:cs typeface="Times New Roman" panose="02020603050405020304" pitchFamily="18" charset="0"/>
            </a:endParaRPr>
          </a:p>
        </p:txBody>
      </p:sp>
      <p:pic>
        <p:nvPicPr>
          <p:cNvPr id="4" name="图片 3">
            <a:extLst>
              <a:ext uri="{FF2B5EF4-FFF2-40B4-BE49-F238E27FC236}">
                <a16:creationId xmlns:a16="http://schemas.microsoft.com/office/drawing/2014/main" id="{76E6A97E-B347-F1DF-EABC-FF62DD533E3D}"/>
              </a:ext>
            </a:extLst>
          </p:cNvPr>
          <p:cNvPicPr>
            <a:picLocks noChangeAspect="1"/>
          </p:cNvPicPr>
          <p:nvPr/>
        </p:nvPicPr>
        <p:blipFill rotWithShape="1">
          <a:blip r:embed="rId4"/>
          <a:srcRect t="14054" b="18144"/>
          <a:stretch/>
        </p:blipFill>
        <p:spPr>
          <a:xfrm>
            <a:off x="1529912" y="3332821"/>
            <a:ext cx="9000000" cy="3147899"/>
          </a:xfrm>
          <a:prstGeom prst="rect">
            <a:avLst/>
          </a:prstGeom>
        </p:spPr>
      </p:pic>
      <p:sp>
        <p:nvSpPr>
          <p:cNvPr id="15" name="文本框 14">
            <a:extLst>
              <a:ext uri="{FF2B5EF4-FFF2-40B4-BE49-F238E27FC236}">
                <a16:creationId xmlns:a16="http://schemas.microsoft.com/office/drawing/2014/main" id="{C531A2A8-4D4F-E46D-FE2F-78F32056E09E}"/>
              </a:ext>
            </a:extLst>
          </p:cNvPr>
          <p:cNvSpPr txBox="1"/>
          <p:nvPr/>
        </p:nvSpPr>
        <p:spPr>
          <a:xfrm>
            <a:off x="5390526" y="2944703"/>
            <a:ext cx="1278772" cy="523220"/>
          </a:xfrm>
          <a:prstGeom prst="rect">
            <a:avLst/>
          </a:prstGeom>
          <a:noFill/>
        </p:spPr>
        <p:txBody>
          <a:bodyPr wrap="square">
            <a:spAutoFit/>
          </a:bodyPr>
          <a:lstStyle/>
          <a:p>
            <a:pPr algn="ctr"/>
            <a:r>
              <a:rPr lang="en-US" altLang="zh-CN" sz="2800" dirty="0">
                <a:latin typeface="Times New Roman" panose="02020603050405020304" pitchFamily="18" charset="0"/>
                <a:cs typeface="Times New Roman" panose="02020603050405020304" pitchFamily="18" charset="0"/>
              </a:rPr>
              <a:t>stGAN</a:t>
            </a:r>
            <a:endParaRPr lang="zh-CN" altLang="en-US" sz="2800" dirty="0">
              <a:latin typeface="Times New Roman" panose="02020603050405020304" pitchFamily="18" charset="0"/>
              <a:cs typeface="Times New Roman" panose="02020603050405020304" pitchFamily="18" charset="0"/>
            </a:endParaRPr>
          </a:p>
        </p:txBody>
      </p:sp>
      <p:sp>
        <p:nvSpPr>
          <p:cNvPr id="8" name="文本框 7">
            <a:extLst>
              <a:ext uri="{FF2B5EF4-FFF2-40B4-BE49-F238E27FC236}">
                <a16:creationId xmlns:a16="http://schemas.microsoft.com/office/drawing/2014/main" id="{5443CBD9-5C1B-EA04-166D-39F815CCDE74}"/>
              </a:ext>
            </a:extLst>
          </p:cNvPr>
          <p:cNvSpPr txBox="1"/>
          <p:nvPr/>
        </p:nvSpPr>
        <p:spPr>
          <a:xfrm>
            <a:off x="723705" y="285287"/>
            <a:ext cx="752688" cy="715089"/>
          </a:xfrm>
          <a:prstGeom prst="roundRect">
            <a:avLst/>
          </a:prstGeom>
          <a:solidFill>
            <a:srgbClr val="F57FB0"/>
          </a:solidFill>
        </p:spPr>
        <p:txBody>
          <a:bodyPr wrap="square" rtlCol="0">
            <a:spAutoFit/>
          </a:bodyPr>
          <a:lstStyle/>
          <a:p>
            <a:pPr algn="ctr"/>
            <a:r>
              <a:rPr lang="en-US" altLang="zh-CN" sz="3600" b="1" dirty="0">
                <a:solidFill>
                  <a:schemeClr val="bg1"/>
                </a:solidFill>
                <a:latin typeface="Times New Roman" panose="02020603050405020304" pitchFamily="18" charset="0"/>
                <a:cs typeface="Times New Roman" panose="02020603050405020304" pitchFamily="18" charset="0"/>
              </a:rPr>
              <a:t>01</a:t>
            </a:r>
            <a:endParaRPr lang="zh-CN" altLang="en-US" sz="3600" b="1" dirty="0">
              <a:solidFill>
                <a:schemeClr val="bg1"/>
              </a:solidFill>
              <a:latin typeface="Times New Roman" panose="02020603050405020304" pitchFamily="18" charset="0"/>
              <a:cs typeface="Times New Roman" panose="02020603050405020304" pitchFamily="18" charset="0"/>
            </a:endParaRPr>
          </a:p>
        </p:txBody>
      </p:sp>
      <p:sp>
        <p:nvSpPr>
          <p:cNvPr id="11" name="文本框 10">
            <a:extLst>
              <a:ext uri="{FF2B5EF4-FFF2-40B4-BE49-F238E27FC236}">
                <a16:creationId xmlns:a16="http://schemas.microsoft.com/office/drawing/2014/main" id="{8C97DACC-7D50-84E4-86DF-59C73435E463}"/>
              </a:ext>
            </a:extLst>
          </p:cNvPr>
          <p:cNvSpPr txBox="1"/>
          <p:nvPr/>
        </p:nvSpPr>
        <p:spPr>
          <a:xfrm>
            <a:off x="1487448" y="342966"/>
            <a:ext cx="8641000" cy="584775"/>
          </a:xfrm>
          <a:prstGeom prst="rect">
            <a:avLst/>
          </a:prstGeom>
          <a:noFill/>
        </p:spPr>
        <p:txBody>
          <a:bodyPr wrap="square" rtlCol="0">
            <a:spAutoFit/>
          </a:bodyPr>
          <a:lstStyle/>
          <a:p>
            <a:pPr fontAlgn="auto">
              <a:spcBef>
                <a:spcPts val="0"/>
              </a:spcBef>
              <a:spcAft>
                <a:spcPts val="0"/>
              </a:spcAft>
              <a:defRPr/>
            </a:pPr>
            <a:r>
              <a:rPr lang="zh-CN" altLang="en-US" sz="3200" b="1" spc="600" dirty="0">
                <a:solidFill>
                  <a:srgbClr val="F57FB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研究背景 </a:t>
            </a:r>
            <a:r>
              <a:rPr lang="en-US" altLang="zh-CN" sz="3200" b="1" spc="600" dirty="0">
                <a:solidFill>
                  <a:srgbClr val="F57FB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a:t>
            </a:r>
            <a:r>
              <a:rPr lang="zh-CN" altLang="en-US" sz="3200" b="1" spc="600" dirty="0">
                <a:solidFill>
                  <a:srgbClr val="F57FB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 </a:t>
            </a:r>
            <a:r>
              <a:rPr lang="zh-CN" altLang="en-US" sz="2000" b="1" spc="600" dirty="0">
                <a:solidFill>
                  <a:srgbClr val="F57FB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现有解决方法及其问题</a:t>
            </a:r>
            <a:endParaRPr lang="zh-CN" altLang="en-US" sz="3200" b="1" spc="600" dirty="0">
              <a:solidFill>
                <a:srgbClr val="F57FB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endParaRPr>
          </a:p>
        </p:txBody>
      </p:sp>
      <p:sp>
        <p:nvSpPr>
          <p:cNvPr id="12" name="文本框 11">
            <a:extLst>
              <a:ext uri="{FF2B5EF4-FFF2-40B4-BE49-F238E27FC236}">
                <a16:creationId xmlns:a16="http://schemas.microsoft.com/office/drawing/2014/main" id="{E32FB747-0D60-0BB8-EAC1-5F1CF3DC3A82}"/>
              </a:ext>
            </a:extLst>
          </p:cNvPr>
          <p:cNvSpPr txBox="1"/>
          <p:nvPr/>
        </p:nvSpPr>
        <p:spPr>
          <a:xfrm>
            <a:off x="551384" y="6488668"/>
            <a:ext cx="7662675" cy="369332"/>
          </a:xfrm>
          <a:prstGeom prst="rect">
            <a:avLst/>
          </a:prstGeom>
          <a:noFill/>
        </p:spPr>
        <p:txBody>
          <a:bodyPr wrap="none" rtlCol="0">
            <a:spAutoFit/>
          </a:bodyPr>
          <a:lstStyle/>
          <a:p>
            <a:r>
              <a:rPr kumimoji="1" lang="en-US" altLang="zh-CN" dirty="0" err="1"/>
              <a:t>Source:</a:t>
            </a:r>
            <a:r>
              <a:rPr lang="en-US" altLang="zh-CN" dirty="0" err="1">
                <a:hlinkClick r:id="rId5"/>
              </a:rPr>
              <a:t>Lotfollahi</a:t>
            </a:r>
            <a:r>
              <a:rPr lang="en-US" altLang="zh-CN" dirty="0">
                <a:hlinkClick r:id="rId5"/>
              </a:rPr>
              <a:t> et al, (2019). scGen predicts single-cell perturbation responses</a:t>
            </a:r>
            <a:endParaRPr kumimoji="1" lang="zh-CN" altLang="en-US" dirty="0"/>
          </a:p>
        </p:txBody>
      </p:sp>
    </p:spTree>
    <p:extLst>
      <p:ext uri="{BB962C8B-B14F-4D97-AF65-F5344CB8AC3E}">
        <p14:creationId xmlns:p14="http://schemas.microsoft.com/office/powerpoint/2010/main" val="33300060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pattFill prst="pct5">
          <a:fgClr>
            <a:srgbClr val="F793BB"/>
          </a:fgClr>
          <a:bgClr>
            <a:schemeClr val="bg1"/>
          </a:bgClr>
        </a:pattFill>
        <a:effectLst/>
      </p:bgPr>
    </p:bg>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2F37DF55-B6C7-48A0-8577-B3871C955FF4}"/>
              </a:ext>
            </a:extLst>
          </p:cNvPr>
          <p:cNvPicPr>
            <a:picLocks noChangeAspect="1"/>
          </p:cNvPicPr>
          <p:nvPr/>
        </p:nvPicPr>
        <p:blipFill rotWithShape="1">
          <a:blip r:embed="rId2">
            <a:extLst>
              <a:ext uri="{28A0092B-C50C-407E-A947-70E740481C1C}">
                <a14:useLocalDpi xmlns:a14="http://schemas.microsoft.com/office/drawing/2010/main" val="0"/>
              </a:ext>
            </a:extLst>
          </a:blip>
          <a:srcRect l="33687" t="30491" b="28804"/>
          <a:stretch/>
        </p:blipFill>
        <p:spPr>
          <a:xfrm>
            <a:off x="0" y="0"/>
            <a:ext cx="10704512" cy="6858000"/>
          </a:xfrm>
          <a:prstGeom prst="rect">
            <a:avLst/>
          </a:prstGeom>
        </p:spPr>
      </p:pic>
      <p:sp>
        <p:nvSpPr>
          <p:cNvPr id="6" name="矩形 5">
            <a:extLst>
              <a:ext uri="{FF2B5EF4-FFF2-40B4-BE49-F238E27FC236}">
                <a16:creationId xmlns:a16="http://schemas.microsoft.com/office/drawing/2014/main" id="{FB028E7E-1C86-46BB-9350-877210917030}"/>
              </a:ext>
            </a:extLst>
          </p:cNvPr>
          <p:cNvSpPr/>
          <p:nvPr/>
        </p:nvSpPr>
        <p:spPr>
          <a:xfrm>
            <a:off x="8904312" y="1340768"/>
            <a:ext cx="2505045" cy="1200329"/>
          </a:xfrm>
          <a:prstGeom prst="rect">
            <a:avLst/>
          </a:prstGeom>
        </p:spPr>
        <p:txBody>
          <a:bodyPr wrap="none">
            <a:spAutoFit/>
          </a:bodyPr>
          <a:lstStyle/>
          <a:p>
            <a:r>
              <a:rPr lang="en-US" altLang="zh-CN" sz="4400" b="1" dirty="0">
                <a:solidFill>
                  <a:schemeClr val="tx1">
                    <a:lumMod val="65000"/>
                    <a:lumOff val="35000"/>
                  </a:schemeClr>
                </a:solidFill>
                <a:latin typeface="Franklin Gothic Medium Cond" panose="020B0606030402020204" pitchFamily="34" charset="0"/>
              </a:rPr>
              <a:t>PART</a:t>
            </a:r>
            <a:r>
              <a:rPr lang="en-US" altLang="zh-CN" sz="6600" b="1" dirty="0">
                <a:solidFill>
                  <a:srgbClr val="F57FB0"/>
                </a:solidFill>
                <a:latin typeface="Franklin Gothic Medium Cond" panose="020B0606030402020204" pitchFamily="34" charset="0"/>
              </a:rPr>
              <a:t>  </a:t>
            </a:r>
            <a:r>
              <a:rPr lang="en-US" altLang="zh-CN" sz="7200" b="1" dirty="0">
                <a:solidFill>
                  <a:srgbClr val="F57FB0"/>
                </a:solidFill>
                <a:latin typeface="Franklin Gothic Medium Cond" panose="020B0606030402020204" pitchFamily="34" charset="0"/>
              </a:rPr>
              <a:t>0</a:t>
            </a:r>
            <a:r>
              <a:rPr lang="en-US" altLang="zh-CN" sz="7200" b="1" dirty="0">
                <a:solidFill>
                  <a:srgbClr val="6BC0E8"/>
                </a:solidFill>
                <a:latin typeface="Franklin Gothic Medium Cond" panose="020B0606030402020204" pitchFamily="34" charset="0"/>
              </a:rPr>
              <a:t>2</a:t>
            </a:r>
            <a:endParaRPr lang="en-US" altLang="zh-CN" sz="6600" b="1" dirty="0">
              <a:solidFill>
                <a:srgbClr val="6BC0E8"/>
              </a:solidFill>
              <a:latin typeface="Franklin Gothic Medium Cond" panose="020B0606030402020204" pitchFamily="34" charset="0"/>
            </a:endParaRPr>
          </a:p>
        </p:txBody>
      </p:sp>
      <p:sp>
        <p:nvSpPr>
          <p:cNvPr id="4" name="TextBox 7">
            <a:extLst>
              <a:ext uri="{FF2B5EF4-FFF2-40B4-BE49-F238E27FC236}">
                <a16:creationId xmlns:a16="http://schemas.microsoft.com/office/drawing/2014/main" id="{0666EC7D-4CB6-4FA3-8787-120FC8EE33D8}"/>
              </a:ext>
            </a:extLst>
          </p:cNvPr>
          <p:cNvSpPr>
            <a:spLocks noChangeArrowheads="1"/>
          </p:cNvSpPr>
          <p:nvPr/>
        </p:nvSpPr>
        <p:spPr bwMode="auto">
          <a:xfrm>
            <a:off x="5879976" y="4147850"/>
            <a:ext cx="449012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r" fontAlgn="auto">
              <a:spcBef>
                <a:spcPts val="0"/>
              </a:spcBef>
              <a:spcAft>
                <a:spcPts val="0"/>
              </a:spcAft>
              <a:defRPr/>
            </a:pPr>
            <a:r>
              <a:rPr lang="en-US" altLang="zh-CN" spc="600" dirty="0">
                <a:solidFill>
                  <a:schemeClr val="tx1">
                    <a:lumMod val="50000"/>
                    <a:lumOff val="50000"/>
                  </a:schemeClr>
                </a:solidFill>
                <a:latin typeface="Swis721 Lt BT" panose="020B0403020202020204" pitchFamily="34" charset="0"/>
                <a:ea typeface="微软雅黑" panose="020B0503020204020204" pitchFamily="34" charset="-122"/>
                <a:cs typeface="LilyUPC" panose="020B0604020202020204" pitchFamily="34" charset="-34"/>
                <a:sym typeface="微软雅黑" panose="020B0503020204020204" pitchFamily="34" charset="-122"/>
              </a:rPr>
              <a:t>summary</a:t>
            </a:r>
            <a:endParaRPr lang="zh-CN" altLang="en-US" spc="600" dirty="0">
              <a:solidFill>
                <a:schemeClr val="tx1">
                  <a:lumMod val="50000"/>
                  <a:lumOff val="50000"/>
                </a:schemeClr>
              </a:solidFill>
              <a:latin typeface="Swis721 Lt BT" panose="020B0403020202020204" pitchFamily="34" charset="0"/>
              <a:ea typeface="微软雅黑" panose="020B0503020204020204" pitchFamily="34" charset="-122"/>
              <a:cs typeface="LilyUPC" panose="020B0604020202020204" pitchFamily="34" charset="-34"/>
              <a:sym typeface="微软雅黑" panose="020B0503020204020204" pitchFamily="34" charset="-122"/>
            </a:endParaRPr>
          </a:p>
        </p:txBody>
      </p:sp>
      <p:sp>
        <p:nvSpPr>
          <p:cNvPr id="7" name="TextBox 7">
            <a:extLst>
              <a:ext uri="{FF2B5EF4-FFF2-40B4-BE49-F238E27FC236}">
                <a16:creationId xmlns:a16="http://schemas.microsoft.com/office/drawing/2014/main" id="{BEF6D50F-D174-4979-85D5-A2DF147417A8}"/>
              </a:ext>
            </a:extLst>
          </p:cNvPr>
          <p:cNvSpPr>
            <a:spLocks noChangeArrowheads="1"/>
          </p:cNvSpPr>
          <p:nvPr/>
        </p:nvSpPr>
        <p:spPr bwMode="auto">
          <a:xfrm>
            <a:off x="6493917" y="2928975"/>
            <a:ext cx="482079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fontAlgn="auto">
              <a:spcBef>
                <a:spcPts val="0"/>
              </a:spcBef>
              <a:spcAft>
                <a:spcPts val="0"/>
              </a:spcAft>
              <a:defRPr/>
            </a:pPr>
            <a:r>
              <a:rPr lang="zh-CN" altLang="en-US" sz="5400" b="1" spc="600" dirty="0">
                <a:solidFill>
                  <a:srgbClr val="F57FB0"/>
                </a:solidFill>
                <a:latin typeface="微软雅黑" panose="020B0503020204020204" pitchFamily="34" charset="-122"/>
                <a:ea typeface="微软雅黑" panose="020B0503020204020204" pitchFamily="34" charset="-122"/>
                <a:sym typeface="微软雅黑" panose="020B0503020204020204" pitchFamily="34" charset="-122"/>
              </a:rPr>
              <a:t>文章概括</a:t>
            </a:r>
          </a:p>
        </p:txBody>
      </p:sp>
    </p:spTree>
    <p:extLst>
      <p:ext uri="{BB962C8B-B14F-4D97-AF65-F5344CB8AC3E}">
        <p14:creationId xmlns:p14="http://schemas.microsoft.com/office/powerpoint/2010/main" val="402466422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iterate type="lt">
                                    <p:tmPct val="50000"/>
                                  </p:iterate>
                                  <p:childTnLst>
                                    <p:set>
                                      <p:cBhvr>
                                        <p:cTn id="6" dur="1" fill="hold">
                                          <p:stCondLst>
                                            <p:cond delay="0"/>
                                          </p:stCondLst>
                                        </p:cTn>
                                        <p:tgtEl>
                                          <p:spTgt spid="6"/>
                                        </p:tgtEl>
                                        <p:attrNameLst>
                                          <p:attrName>style.visibility</p:attrName>
                                        </p:attrNameLst>
                                      </p:cBhvr>
                                      <p:to>
                                        <p:strVal val="visible"/>
                                      </p:to>
                                    </p:set>
                                    <p:anim calcmode="lin" valueType="num">
                                      <p:cBhvr>
                                        <p:cTn id="7" dur="250" fill="hold"/>
                                        <p:tgtEl>
                                          <p:spTgt spid="6"/>
                                        </p:tgtEl>
                                        <p:attrNameLst>
                                          <p:attrName>ppt_w</p:attrName>
                                        </p:attrNameLst>
                                      </p:cBhvr>
                                      <p:tavLst>
                                        <p:tav tm="0">
                                          <p:val>
                                            <p:fltVal val="0"/>
                                          </p:val>
                                        </p:tav>
                                        <p:tav tm="100000">
                                          <p:val>
                                            <p:strVal val="#ppt_w"/>
                                          </p:val>
                                        </p:tav>
                                      </p:tavLst>
                                    </p:anim>
                                    <p:anim calcmode="lin" valueType="num">
                                      <p:cBhvr>
                                        <p:cTn id="8" dur="250" fill="hold"/>
                                        <p:tgtEl>
                                          <p:spTgt spid="6"/>
                                        </p:tgtEl>
                                        <p:attrNameLst>
                                          <p:attrName>ppt_h</p:attrName>
                                        </p:attrNameLst>
                                      </p:cBhvr>
                                      <p:tavLst>
                                        <p:tav tm="0">
                                          <p:val>
                                            <p:fltVal val="0"/>
                                          </p:val>
                                        </p:tav>
                                        <p:tav tm="100000">
                                          <p:val>
                                            <p:strVal val="#ppt_h"/>
                                          </p:val>
                                        </p:tav>
                                      </p:tavLst>
                                    </p:anim>
                                    <p:animEffect transition="in" filter="fade">
                                      <p:cBhvr>
                                        <p:cTn id="9" dur="250"/>
                                        <p:tgtEl>
                                          <p:spTgt spid="6"/>
                                        </p:tgtEl>
                                      </p:cBhvr>
                                    </p:animEffect>
                                  </p:childTnLst>
                                </p:cTn>
                              </p:par>
                            </p:childTnLst>
                          </p:cTn>
                        </p:par>
                        <p:par>
                          <p:cTn id="10" fill="hold">
                            <p:stCondLst>
                              <p:cond delay="875"/>
                            </p:stCondLst>
                            <p:childTnLst>
                              <p:par>
                                <p:cTn id="11" presetID="53" presetClass="entr" presetSubtype="16" fill="hold" grpId="0" nodeType="afterEffect">
                                  <p:stCondLst>
                                    <p:cond delay="0"/>
                                  </p:stCondLst>
                                  <p:iterate type="lt">
                                    <p:tmPct val="10000"/>
                                  </p:iterate>
                                  <p:childTnLst>
                                    <p:set>
                                      <p:cBhvr>
                                        <p:cTn id="12" dur="1" fill="hold">
                                          <p:stCondLst>
                                            <p:cond delay="0"/>
                                          </p:stCondLst>
                                        </p:cTn>
                                        <p:tgtEl>
                                          <p:spTgt spid="7"/>
                                        </p:tgtEl>
                                        <p:attrNameLst>
                                          <p:attrName>style.visibility</p:attrName>
                                        </p:attrNameLst>
                                      </p:cBhvr>
                                      <p:to>
                                        <p:strVal val="visible"/>
                                      </p:to>
                                    </p:set>
                                    <p:anim calcmode="lin" valueType="num">
                                      <p:cBhvr>
                                        <p:cTn id="13" dur="750" fill="hold"/>
                                        <p:tgtEl>
                                          <p:spTgt spid="7"/>
                                        </p:tgtEl>
                                        <p:attrNameLst>
                                          <p:attrName>ppt_w</p:attrName>
                                        </p:attrNameLst>
                                      </p:cBhvr>
                                      <p:tavLst>
                                        <p:tav tm="0">
                                          <p:val>
                                            <p:fltVal val="0"/>
                                          </p:val>
                                        </p:tav>
                                        <p:tav tm="100000">
                                          <p:val>
                                            <p:strVal val="#ppt_w"/>
                                          </p:val>
                                        </p:tav>
                                      </p:tavLst>
                                    </p:anim>
                                    <p:anim calcmode="lin" valueType="num">
                                      <p:cBhvr>
                                        <p:cTn id="14" dur="750" fill="hold"/>
                                        <p:tgtEl>
                                          <p:spTgt spid="7"/>
                                        </p:tgtEl>
                                        <p:attrNameLst>
                                          <p:attrName>ppt_h</p:attrName>
                                        </p:attrNameLst>
                                      </p:cBhvr>
                                      <p:tavLst>
                                        <p:tav tm="0">
                                          <p:val>
                                            <p:fltVal val="0"/>
                                          </p:val>
                                        </p:tav>
                                        <p:tav tm="100000">
                                          <p:val>
                                            <p:strVal val="#ppt_h"/>
                                          </p:val>
                                        </p:tav>
                                      </p:tavLst>
                                    </p:anim>
                                    <p:animEffect transition="in" filter="fade">
                                      <p:cBhvr>
                                        <p:cTn id="15" dur="750"/>
                                        <p:tgtEl>
                                          <p:spTgt spid="7"/>
                                        </p:tgtEl>
                                      </p:cBhvr>
                                    </p:animEffect>
                                  </p:childTnLst>
                                </p:cTn>
                              </p:par>
                            </p:childTnLst>
                          </p:cTn>
                        </p:par>
                        <p:par>
                          <p:cTn id="16" fill="hold">
                            <p:stCondLst>
                              <p:cond delay="1850"/>
                            </p:stCondLst>
                            <p:childTnLst>
                              <p:par>
                                <p:cTn id="17" presetID="38" presetClass="entr" presetSubtype="0" accel="50000" fill="hold" grpId="0" nodeType="afterEffect">
                                  <p:stCondLst>
                                    <p:cond delay="0"/>
                                  </p:stCondLst>
                                  <p:iterate type="lt">
                                    <p:tmPct val="50000"/>
                                  </p:iterate>
                                  <p:childTnLst>
                                    <p:set>
                                      <p:cBhvr>
                                        <p:cTn id="18" dur="1" fill="hold">
                                          <p:stCondLst>
                                            <p:cond delay="0"/>
                                          </p:stCondLst>
                                        </p:cTn>
                                        <p:tgtEl>
                                          <p:spTgt spid="4"/>
                                        </p:tgtEl>
                                        <p:attrNameLst>
                                          <p:attrName>style.visibility</p:attrName>
                                        </p:attrNameLst>
                                      </p:cBhvr>
                                      <p:to>
                                        <p:strVal val="visible"/>
                                      </p:to>
                                    </p:set>
                                    <p:set>
                                      <p:cBhvr>
                                        <p:cTn id="19" dur="46" fill="hold">
                                          <p:stCondLst>
                                            <p:cond delay="0"/>
                                          </p:stCondLst>
                                        </p:cTn>
                                        <p:tgtEl>
                                          <p:spTgt spid="4"/>
                                        </p:tgtEl>
                                        <p:attrNameLst>
                                          <p:attrName>style.rotation</p:attrName>
                                        </p:attrNameLst>
                                      </p:cBhvr>
                                      <p:to>
                                        <p:strVal val="-45.0"/>
                                      </p:to>
                                    </p:set>
                                    <p:anim calcmode="lin" valueType="num">
                                      <p:cBhvr>
                                        <p:cTn id="20" dur="46" fill="hold">
                                          <p:stCondLst>
                                            <p:cond delay="46"/>
                                          </p:stCondLst>
                                        </p:cTn>
                                        <p:tgtEl>
                                          <p:spTgt spid="4"/>
                                        </p:tgtEl>
                                        <p:attrNameLst>
                                          <p:attrName>style.rotation</p:attrName>
                                        </p:attrNameLst>
                                      </p:cBhvr>
                                      <p:tavLst>
                                        <p:tav tm="0">
                                          <p:val>
                                            <p:fltVal val="-45"/>
                                          </p:val>
                                        </p:tav>
                                        <p:tav tm="69900">
                                          <p:val>
                                            <p:fltVal val="45"/>
                                          </p:val>
                                        </p:tav>
                                        <p:tav tm="100000">
                                          <p:val>
                                            <p:fltVal val="0"/>
                                          </p:val>
                                        </p:tav>
                                      </p:tavLst>
                                    </p:anim>
                                    <p:anim calcmode="lin" valueType="num">
                                      <p:cBhvr>
                                        <p:cTn id="21" dur="46" fill="hold">
                                          <p:stCondLst>
                                            <p:cond delay="0"/>
                                          </p:stCondLst>
                                        </p:cTn>
                                        <p:tgtEl>
                                          <p:spTgt spid="4"/>
                                        </p:tgtEl>
                                        <p:attrNameLst>
                                          <p:attrName>ppt_y</p:attrName>
                                        </p:attrNameLst>
                                      </p:cBhvr>
                                      <p:tavLst>
                                        <p:tav tm="0">
                                          <p:val>
                                            <p:strVal val="#ppt_y-1"/>
                                          </p:val>
                                        </p:tav>
                                        <p:tav tm="100000">
                                          <p:val>
                                            <p:strVal val="#ppt_y-(0.354*#ppt_w-0.172*#ppt_h)"/>
                                          </p:val>
                                        </p:tav>
                                      </p:tavLst>
                                    </p:anim>
                                    <p:anim calcmode="lin" valueType="num">
                                      <p:cBhvr>
                                        <p:cTn id="22" dur="16" decel="50000" autoRev="1" fill="hold">
                                          <p:stCondLst>
                                            <p:cond delay="46"/>
                                          </p:stCondLst>
                                        </p:cTn>
                                        <p:tgtEl>
                                          <p:spTgt spid="4"/>
                                        </p:tgtEl>
                                        <p:attrNameLst>
                                          <p:attrName>ppt_y</p:attrName>
                                        </p:attrNameLst>
                                      </p:cBhvr>
                                      <p:tavLst>
                                        <p:tav tm="0">
                                          <p:val>
                                            <p:strVal val="#ppt_y-(0.354*#ppt_w-0.172*#ppt_h)"/>
                                          </p:val>
                                        </p:tav>
                                        <p:tav tm="100000">
                                          <p:val>
                                            <p:strVal val="#ppt_y-(0.354*#ppt_w-0.172*#ppt_h)-#ppt_h/2"/>
                                          </p:val>
                                        </p:tav>
                                      </p:tavLst>
                                    </p:anim>
                                    <p:anim calcmode="lin" valueType="num">
                                      <p:cBhvr>
                                        <p:cTn id="23" dur="14" fill="hold">
                                          <p:stCondLst>
                                            <p:cond delay="86"/>
                                          </p:stCondLst>
                                        </p:cTn>
                                        <p:tgtEl>
                                          <p:spTgt spid="4"/>
                                        </p:tgtEl>
                                        <p:attrNameLst>
                                          <p:attrName>ppt_y</p:attrName>
                                        </p:attrNameLst>
                                      </p:cBhvr>
                                      <p:tavLst>
                                        <p:tav tm="0">
                                          <p:val>
                                            <p:strVal val="#ppt_y-(0.354*#ppt_w-0.172*#ppt_h)"/>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4" grpId="0"/>
      <p:bldP spid="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文本框 36">
            <a:extLst>
              <a:ext uri="{FF2B5EF4-FFF2-40B4-BE49-F238E27FC236}">
                <a16:creationId xmlns:a16="http://schemas.microsoft.com/office/drawing/2014/main" id="{AA900864-AD50-E998-E882-3B21A8C0FAC5}"/>
              </a:ext>
            </a:extLst>
          </p:cNvPr>
          <p:cNvSpPr txBox="1"/>
          <p:nvPr/>
        </p:nvSpPr>
        <p:spPr>
          <a:xfrm>
            <a:off x="723705" y="285287"/>
            <a:ext cx="752688" cy="715089"/>
          </a:xfrm>
          <a:prstGeom prst="roundRect">
            <a:avLst/>
          </a:prstGeom>
          <a:solidFill>
            <a:srgbClr val="F57FB0"/>
          </a:solidFill>
        </p:spPr>
        <p:txBody>
          <a:bodyPr wrap="square" rtlCol="0">
            <a:spAutoFit/>
          </a:bodyPr>
          <a:lstStyle/>
          <a:p>
            <a:pPr algn="ctr"/>
            <a:r>
              <a:rPr lang="en-US" altLang="zh-CN" sz="3600" b="1" dirty="0">
                <a:solidFill>
                  <a:schemeClr val="bg1"/>
                </a:solidFill>
                <a:latin typeface="Times New Roman" panose="02020603050405020304" pitchFamily="18" charset="0"/>
                <a:cs typeface="Times New Roman" panose="02020603050405020304" pitchFamily="18" charset="0"/>
              </a:rPr>
              <a:t>02</a:t>
            </a:r>
            <a:endParaRPr lang="zh-CN" altLang="en-US" sz="3600" b="1" dirty="0">
              <a:solidFill>
                <a:schemeClr val="bg1"/>
              </a:solidFill>
              <a:latin typeface="Times New Roman" panose="02020603050405020304" pitchFamily="18" charset="0"/>
              <a:cs typeface="Times New Roman" panose="02020603050405020304" pitchFamily="18" charset="0"/>
            </a:endParaRPr>
          </a:p>
        </p:txBody>
      </p:sp>
      <p:sp>
        <p:nvSpPr>
          <p:cNvPr id="38" name="文本框 37">
            <a:extLst>
              <a:ext uri="{FF2B5EF4-FFF2-40B4-BE49-F238E27FC236}">
                <a16:creationId xmlns:a16="http://schemas.microsoft.com/office/drawing/2014/main" id="{BFFD2310-9E14-FEAC-7525-5B69D3D9CFF6}"/>
              </a:ext>
            </a:extLst>
          </p:cNvPr>
          <p:cNvSpPr txBox="1"/>
          <p:nvPr/>
        </p:nvSpPr>
        <p:spPr>
          <a:xfrm>
            <a:off x="1487448" y="342966"/>
            <a:ext cx="4004976" cy="584775"/>
          </a:xfrm>
          <a:prstGeom prst="rect">
            <a:avLst/>
          </a:prstGeom>
          <a:noFill/>
        </p:spPr>
        <p:txBody>
          <a:bodyPr wrap="square" rtlCol="0">
            <a:spAutoFit/>
          </a:bodyPr>
          <a:lstStyle/>
          <a:p>
            <a:pPr fontAlgn="auto">
              <a:spcBef>
                <a:spcPts val="0"/>
              </a:spcBef>
              <a:spcAft>
                <a:spcPts val="0"/>
              </a:spcAft>
              <a:defRPr/>
            </a:pPr>
            <a:r>
              <a:rPr lang="zh-CN" altLang="en-US" sz="3200" b="1" spc="600" dirty="0">
                <a:solidFill>
                  <a:srgbClr val="F57FB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文章概括</a:t>
            </a:r>
          </a:p>
        </p:txBody>
      </p:sp>
      <p:grpSp>
        <p:nvGrpSpPr>
          <p:cNvPr id="39" name="组合 38">
            <a:extLst>
              <a:ext uri="{FF2B5EF4-FFF2-40B4-BE49-F238E27FC236}">
                <a16:creationId xmlns:a16="http://schemas.microsoft.com/office/drawing/2014/main" id="{6DB07136-10A1-7B51-0AF6-E19647FE3248}"/>
              </a:ext>
            </a:extLst>
          </p:cNvPr>
          <p:cNvGrpSpPr/>
          <p:nvPr/>
        </p:nvGrpSpPr>
        <p:grpSpPr>
          <a:xfrm>
            <a:off x="1285836" y="880839"/>
            <a:ext cx="10022755" cy="2428624"/>
            <a:chOff x="713590" y="1276836"/>
            <a:chExt cx="10472632" cy="2537634"/>
          </a:xfrm>
        </p:grpSpPr>
        <p:grpSp>
          <p:nvGrpSpPr>
            <p:cNvPr id="40" name="组合 39">
              <a:extLst>
                <a:ext uri="{FF2B5EF4-FFF2-40B4-BE49-F238E27FC236}">
                  <a16:creationId xmlns:a16="http://schemas.microsoft.com/office/drawing/2014/main" id="{C4D23B70-EA33-7E72-4EAE-609DB351A680}"/>
                </a:ext>
              </a:extLst>
            </p:cNvPr>
            <p:cNvGrpSpPr/>
            <p:nvPr/>
          </p:nvGrpSpPr>
          <p:grpSpPr>
            <a:xfrm>
              <a:off x="713590" y="1276836"/>
              <a:ext cx="2761928" cy="2521483"/>
              <a:chOff x="407368" y="1218785"/>
              <a:chExt cx="2761928" cy="2521483"/>
            </a:xfrm>
          </p:grpSpPr>
          <p:grpSp>
            <p:nvGrpSpPr>
              <p:cNvPr id="47" name="组合 46">
                <a:extLst>
                  <a:ext uri="{FF2B5EF4-FFF2-40B4-BE49-F238E27FC236}">
                    <a16:creationId xmlns:a16="http://schemas.microsoft.com/office/drawing/2014/main" id="{20AEEF38-1D0D-B061-7076-362A6CBBB05F}"/>
                  </a:ext>
                </a:extLst>
              </p:cNvPr>
              <p:cNvGrpSpPr/>
              <p:nvPr/>
            </p:nvGrpSpPr>
            <p:grpSpPr>
              <a:xfrm>
                <a:off x="407368" y="1748306"/>
                <a:ext cx="2761928" cy="1991962"/>
                <a:chOff x="1343472" y="1471086"/>
                <a:chExt cx="2761928" cy="1991962"/>
              </a:xfrm>
            </p:grpSpPr>
            <p:grpSp>
              <p:nvGrpSpPr>
                <p:cNvPr id="49" name="组合 48">
                  <a:extLst>
                    <a:ext uri="{FF2B5EF4-FFF2-40B4-BE49-F238E27FC236}">
                      <a16:creationId xmlns:a16="http://schemas.microsoft.com/office/drawing/2014/main" id="{EF24FA13-B69A-245F-6AB0-9F3C008E71BE}"/>
                    </a:ext>
                  </a:extLst>
                </p:cNvPr>
                <p:cNvGrpSpPr>
                  <a:grpSpLocks noChangeAspect="1"/>
                </p:cNvGrpSpPr>
                <p:nvPr/>
              </p:nvGrpSpPr>
              <p:grpSpPr>
                <a:xfrm>
                  <a:off x="1375876" y="1843048"/>
                  <a:ext cx="1492894" cy="1620000"/>
                  <a:chOff x="973307" y="1039906"/>
                  <a:chExt cx="2020905" cy="2238935"/>
                </a:xfrm>
              </p:grpSpPr>
              <p:grpSp>
                <p:nvGrpSpPr>
                  <p:cNvPr id="96" name="组合 95">
                    <a:extLst>
                      <a:ext uri="{FF2B5EF4-FFF2-40B4-BE49-F238E27FC236}">
                        <a16:creationId xmlns:a16="http://schemas.microsoft.com/office/drawing/2014/main" id="{061CAA99-0689-ED48-8675-8F728DB756F2}"/>
                      </a:ext>
                    </a:extLst>
                  </p:cNvPr>
                  <p:cNvGrpSpPr/>
                  <p:nvPr/>
                </p:nvGrpSpPr>
                <p:grpSpPr>
                  <a:xfrm>
                    <a:off x="1311802" y="1039906"/>
                    <a:ext cx="322730" cy="2238935"/>
                    <a:chOff x="1299882" y="1039906"/>
                    <a:chExt cx="322730" cy="2238935"/>
                  </a:xfrm>
                  <a:solidFill>
                    <a:srgbClr val="FEEFAA"/>
                  </a:solidFill>
                </p:grpSpPr>
                <p:sp>
                  <p:nvSpPr>
                    <p:cNvPr id="124" name="椭圆 123">
                      <a:extLst>
                        <a:ext uri="{FF2B5EF4-FFF2-40B4-BE49-F238E27FC236}">
                          <a16:creationId xmlns:a16="http://schemas.microsoft.com/office/drawing/2014/main" id="{DDCD0DDE-ECB3-F0C0-DE3D-0599B1154CB9}"/>
                        </a:ext>
                      </a:extLst>
                    </p:cNvPr>
                    <p:cNvSpPr/>
                    <p:nvPr/>
                  </p:nvSpPr>
                  <p:spPr>
                    <a:xfrm>
                      <a:off x="1299882" y="1039906"/>
                      <a:ext cx="322730" cy="32273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Times New Roman" panose="02020603050405020304" pitchFamily="18" charset="0"/>
                        <a:cs typeface="Times New Roman" panose="02020603050405020304" pitchFamily="18" charset="0"/>
                      </a:endParaRPr>
                    </a:p>
                  </p:txBody>
                </p:sp>
                <p:sp>
                  <p:nvSpPr>
                    <p:cNvPr id="125" name="椭圆 124">
                      <a:extLst>
                        <a:ext uri="{FF2B5EF4-FFF2-40B4-BE49-F238E27FC236}">
                          <a16:creationId xmlns:a16="http://schemas.microsoft.com/office/drawing/2014/main" id="{3760BFAD-9326-B0F5-DC06-724BD8F83C95}"/>
                        </a:ext>
                      </a:extLst>
                    </p:cNvPr>
                    <p:cNvSpPr/>
                    <p:nvPr/>
                  </p:nvSpPr>
                  <p:spPr>
                    <a:xfrm>
                      <a:off x="1299882" y="1423147"/>
                      <a:ext cx="322730" cy="32273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Times New Roman" panose="02020603050405020304" pitchFamily="18" charset="0"/>
                        <a:cs typeface="Times New Roman" panose="02020603050405020304" pitchFamily="18" charset="0"/>
                      </a:endParaRPr>
                    </a:p>
                  </p:txBody>
                </p:sp>
                <p:sp>
                  <p:nvSpPr>
                    <p:cNvPr id="126" name="椭圆 125">
                      <a:extLst>
                        <a:ext uri="{FF2B5EF4-FFF2-40B4-BE49-F238E27FC236}">
                          <a16:creationId xmlns:a16="http://schemas.microsoft.com/office/drawing/2014/main" id="{8E43EBBA-6A04-AC04-0BC2-FEA0ED3EC6F1}"/>
                        </a:ext>
                      </a:extLst>
                    </p:cNvPr>
                    <p:cNvSpPr/>
                    <p:nvPr/>
                  </p:nvSpPr>
                  <p:spPr>
                    <a:xfrm>
                      <a:off x="1299882" y="1806388"/>
                      <a:ext cx="322730" cy="32273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Times New Roman" panose="02020603050405020304" pitchFamily="18" charset="0"/>
                        <a:cs typeface="Times New Roman" panose="02020603050405020304" pitchFamily="18" charset="0"/>
                      </a:endParaRPr>
                    </a:p>
                  </p:txBody>
                </p:sp>
                <p:sp>
                  <p:nvSpPr>
                    <p:cNvPr id="127" name="椭圆 126">
                      <a:extLst>
                        <a:ext uri="{FF2B5EF4-FFF2-40B4-BE49-F238E27FC236}">
                          <a16:creationId xmlns:a16="http://schemas.microsoft.com/office/drawing/2014/main" id="{49ED8936-CE17-DEB0-3931-76E22C8DE6E9}"/>
                        </a:ext>
                      </a:extLst>
                    </p:cNvPr>
                    <p:cNvSpPr/>
                    <p:nvPr/>
                  </p:nvSpPr>
                  <p:spPr>
                    <a:xfrm>
                      <a:off x="1299882" y="2189629"/>
                      <a:ext cx="322730" cy="32273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Times New Roman" panose="02020603050405020304" pitchFamily="18" charset="0"/>
                        <a:cs typeface="Times New Roman" panose="02020603050405020304" pitchFamily="18" charset="0"/>
                      </a:endParaRPr>
                    </a:p>
                  </p:txBody>
                </p:sp>
                <p:sp>
                  <p:nvSpPr>
                    <p:cNvPr id="128" name="椭圆 127">
                      <a:extLst>
                        <a:ext uri="{FF2B5EF4-FFF2-40B4-BE49-F238E27FC236}">
                          <a16:creationId xmlns:a16="http://schemas.microsoft.com/office/drawing/2014/main" id="{8C5ECBD3-EBF1-BEE0-3DC4-D7960FCF9485}"/>
                        </a:ext>
                      </a:extLst>
                    </p:cNvPr>
                    <p:cNvSpPr/>
                    <p:nvPr/>
                  </p:nvSpPr>
                  <p:spPr>
                    <a:xfrm>
                      <a:off x="1299882" y="2956111"/>
                      <a:ext cx="322730" cy="32273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Times New Roman" panose="02020603050405020304" pitchFamily="18" charset="0"/>
                        <a:cs typeface="Times New Roman" panose="02020603050405020304" pitchFamily="18" charset="0"/>
                      </a:endParaRPr>
                    </a:p>
                  </p:txBody>
                </p:sp>
              </p:grpSp>
              <p:grpSp>
                <p:nvGrpSpPr>
                  <p:cNvPr id="97" name="组合 96">
                    <a:extLst>
                      <a:ext uri="{FF2B5EF4-FFF2-40B4-BE49-F238E27FC236}">
                        <a16:creationId xmlns:a16="http://schemas.microsoft.com/office/drawing/2014/main" id="{9B5C3D01-2572-A3A4-0589-7A72ECBDCAD0}"/>
                      </a:ext>
                    </a:extLst>
                  </p:cNvPr>
                  <p:cNvGrpSpPr/>
                  <p:nvPr/>
                </p:nvGrpSpPr>
                <p:grpSpPr>
                  <a:xfrm>
                    <a:off x="2671482" y="1348067"/>
                    <a:ext cx="322730" cy="1622612"/>
                    <a:chOff x="2671482" y="1423147"/>
                    <a:chExt cx="322730" cy="1622612"/>
                  </a:xfrm>
                  <a:solidFill>
                    <a:srgbClr val="D4E6FF"/>
                  </a:solidFill>
                </p:grpSpPr>
                <p:sp>
                  <p:nvSpPr>
                    <p:cNvPr id="120" name="椭圆 119">
                      <a:extLst>
                        <a:ext uri="{FF2B5EF4-FFF2-40B4-BE49-F238E27FC236}">
                          <a16:creationId xmlns:a16="http://schemas.microsoft.com/office/drawing/2014/main" id="{1C9732D2-9C5D-06D4-2B69-9BF2E5E8C6D0}"/>
                        </a:ext>
                      </a:extLst>
                    </p:cNvPr>
                    <p:cNvSpPr/>
                    <p:nvPr/>
                  </p:nvSpPr>
                  <p:spPr>
                    <a:xfrm>
                      <a:off x="2671482" y="1423147"/>
                      <a:ext cx="322730" cy="32273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Times New Roman" panose="02020603050405020304" pitchFamily="18" charset="0"/>
                        <a:cs typeface="Times New Roman" panose="02020603050405020304" pitchFamily="18" charset="0"/>
                      </a:endParaRPr>
                    </a:p>
                  </p:txBody>
                </p:sp>
                <p:sp>
                  <p:nvSpPr>
                    <p:cNvPr id="121" name="椭圆 120">
                      <a:extLst>
                        <a:ext uri="{FF2B5EF4-FFF2-40B4-BE49-F238E27FC236}">
                          <a16:creationId xmlns:a16="http://schemas.microsoft.com/office/drawing/2014/main" id="{2CED0080-A637-07FB-9A59-07C278284232}"/>
                        </a:ext>
                      </a:extLst>
                    </p:cNvPr>
                    <p:cNvSpPr/>
                    <p:nvPr/>
                  </p:nvSpPr>
                  <p:spPr>
                    <a:xfrm>
                      <a:off x="2671482" y="1806388"/>
                      <a:ext cx="322730" cy="32273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Times New Roman" panose="02020603050405020304" pitchFamily="18" charset="0"/>
                        <a:cs typeface="Times New Roman" panose="02020603050405020304" pitchFamily="18" charset="0"/>
                      </a:endParaRPr>
                    </a:p>
                  </p:txBody>
                </p:sp>
                <p:sp>
                  <p:nvSpPr>
                    <p:cNvPr id="122" name="椭圆 121">
                      <a:extLst>
                        <a:ext uri="{FF2B5EF4-FFF2-40B4-BE49-F238E27FC236}">
                          <a16:creationId xmlns:a16="http://schemas.microsoft.com/office/drawing/2014/main" id="{61807DD1-F968-4735-79A4-E0CEE4342A90}"/>
                        </a:ext>
                      </a:extLst>
                    </p:cNvPr>
                    <p:cNvSpPr/>
                    <p:nvPr/>
                  </p:nvSpPr>
                  <p:spPr>
                    <a:xfrm>
                      <a:off x="2671482" y="2189629"/>
                      <a:ext cx="322730" cy="32273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Times New Roman" panose="02020603050405020304" pitchFamily="18" charset="0"/>
                        <a:cs typeface="Times New Roman" panose="02020603050405020304" pitchFamily="18" charset="0"/>
                      </a:endParaRPr>
                    </a:p>
                  </p:txBody>
                </p:sp>
                <p:sp>
                  <p:nvSpPr>
                    <p:cNvPr id="123" name="椭圆 122">
                      <a:extLst>
                        <a:ext uri="{FF2B5EF4-FFF2-40B4-BE49-F238E27FC236}">
                          <a16:creationId xmlns:a16="http://schemas.microsoft.com/office/drawing/2014/main" id="{BA0CC1E1-2BE5-0FFB-78DC-BFD068B3656E}"/>
                        </a:ext>
                      </a:extLst>
                    </p:cNvPr>
                    <p:cNvSpPr/>
                    <p:nvPr/>
                  </p:nvSpPr>
                  <p:spPr>
                    <a:xfrm>
                      <a:off x="2671482" y="2723029"/>
                      <a:ext cx="322730" cy="32273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Times New Roman" panose="02020603050405020304" pitchFamily="18" charset="0"/>
                        <a:cs typeface="Times New Roman" panose="02020603050405020304" pitchFamily="18" charset="0"/>
                      </a:endParaRPr>
                    </a:p>
                  </p:txBody>
                </p:sp>
              </p:grpSp>
              <p:cxnSp>
                <p:nvCxnSpPr>
                  <p:cNvPr id="98" name="直线连接符 97">
                    <a:extLst>
                      <a:ext uri="{FF2B5EF4-FFF2-40B4-BE49-F238E27FC236}">
                        <a16:creationId xmlns:a16="http://schemas.microsoft.com/office/drawing/2014/main" id="{BF9E0129-BFCC-C81E-ECA3-22954E6C8237}"/>
                      </a:ext>
                    </a:extLst>
                  </p:cNvPr>
                  <p:cNvCxnSpPr>
                    <a:stCxn id="124" idx="6"/>
                    <a:endCxn id="120" idx="2"/>
                  </p:cNvCxnSpPr>
                  <p:nvPr/>
                </p:nvCxnSpPr>
                <p:spPr>
                  <a:xfrm>
                    <a:off x="1634532" y="1201271"/>
                    <a:ext cx="1036950" cy="30816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9" name="直线连接符 98">
                    <a:extLst>
                      <a:ext uri="{FF2B5EF4-FFF2-40B4-BE49-F238E27FC236}">
                        <a16:creationId xmlns:a16="http://schemas.microsoft.com/office/drawing/2014/main" id="{218F9B8E-C619-414C-5F0F-5D7DBAF2F44E}"/>
                      </a:ext>
                    </a:extLst>
                  </p:cNvPr>
                  <p:cNvCxnSpPr>
                    <a:stCxn id="124" idx="6"/>
                    <a:endCxn id="121" idx="2"/>
                  </p:cNvCxnSpPr>
                  <p:nvPr/>
                </p:nvCxnSpPr>
                <p:spPr>
                  <a:xfrm>
                    <a:off x="1634532" y="1201271"/>
                    <a:ext cx="1036950" cy="691402"/>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 name="直线连接符 99">
                    <a:extLst>
                      <a:ext uri="{FF2B5EF4-FFF2-40B4-BE49-F238E27FC236}">
                        <a16:creationId xmlns:a16="http://schemas.microsoft.com/office/drawing/2014/main" id="{CFD90F8A-7EB7-C462-B5CF-E9E78A10C5F8}"/>
                      </a:ext>
                    </a:extLst>
                  </p:cNvPr>
                  <p:cNvCxnSpPr>
                    <a:stCxn id="124" idx="6"/>
                    <a:endCxn id="122" idx="2"/>
                  </p:cNvCxnSpPr>
                  <p:nvPr/>
                </p:nvCxnSpPr>
                <p:spPr>
                  <a:xfrm>
                    <a:off x="1634532" y="1201271"/>
                    <a:ext cx="1036950" cy="107464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1" name="直线连接符 100">
                    <a:extLst>
                      <a:ext uri="{FF2B5EF4-FFF2-40B4-BE49-F238E27FC236}">
                        <a16:creationId xmlns:a16="http://schemas.microsoft.com/office/drawing/2014/main" id="{345B4E00-C227-0E52-42B5-01195F6B7811}"/>
                      </a:ext>
                    </a:extLst>
                  </p:cNvPr>
                  <p:cNvCxnSpPr>
                    <a:stCxn id="124" idx="6"/>
                    <a:endCxn id="123" idx="2"/>
                  </p:cNvCxnSpPr>
                  <p:nvPr/>
                </p:nvCxnSpPr>
                <p:spPr>
                  <a:xfrm>
                    <a:off x="1634532" y="1201271"/>
                    <a:ext cx="1036950" cy="160804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 name="直线连接符 101">
                    <a:extLst>
                      <a:ext uri="{FF2B5EF4-FFF2-40B4-BE49-F238E27FC236}">
                        <a16:creationId xmlns:a16="http://schemas.microsoft.com/office/drawing/2014/main" id="{34FB141E-547E-4A6A-37FE-246E4700D796}"/>
                      </a:ext>
                    </a:extLst>
                  </p:cNvPr>
                  <p:cNvCxnSpPr>
                    <a:stCxn id="125" idx="6"/>
                    <a:endCxn id="120" idx="2"/>
                  </p:cNvCxnSpPr>
                  <p:nvPr/>
                </p:nvCxnSpPr>
                <p:spPr>
                  <a:xfrm flipV="1">
                    <a:off x="1634532" y="1509432"/>
                    <a:ext cx="1036950" cy="7508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 name="直线连接符 102">
                    <a:extLst>
                      <a:ext uri="{FF2B5EF4-FFF2-40B4-BE49-F238E27FC236}">
                        <a16:creationId xmlns:a16="http://schemas.microsoft.com/office/drawing/2014/main" id="{B7EB1E74-71EA-1C47-48D4-332720B47F0F}"/>
                      </a:ext>
                    </a:extLst>
                  </p:cNvPr>
                  <p:cNvCxnSpPr>
                    <a:stCxn id="125" idx="6"/>
                    <a:endCxn id="121" idx="2"/>
                  </p:cNvCxnSpPr>
                  <p:nvPr/>
                </p:nvCxnSpPr>
                <p:spPr>
                  <a:xfrm>
                    <a:off x="1634532" y="1584512"/>
                    <a:ext cx="1036950" cy="30816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 name="直线连接符 103">
                    <a:extLst>
                      <a:ext uri="{FF2B5EF4-FFF2-40B4-BE49-F238E27FC236}">
                        <a16:creationId xmlns:a16="http://schemas.microsoft.com/office/drawing/2014/main" id="{09A7CC13-2D5E-80BB-A826-D37F22E6B8F5}"/>
                      </a:ext>
                    </a:extLst>
                  </p:cNvPr>
                  <p:cNvCxnSpPr>
                    <a:stCxn id="125" idx="6"/>
                    <a:endCxn id="122" idx="2"/>
                  </p:cNvCxnSpPr>
                  <p:nvPr/>
                </p:nvCxnSpPr>
                <p:spPr>
                  <a:xfrm>
                    <a:off x="1634532" y="1584512"/>
                    <a:ext cx="1036950" cy="691402"/>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直线连接符 104">
                    <a:extLst>
                      <a:ext uri="{FF2B5EF4-FFF2-40B4-BE49-F238E27FC236}">
                        <a16:creationId xmlns:a16="http://schemas.microsoft.com/office/drawing/2014/main" id="{E3452722-6C10-F899-5FBB-DE8B3A42063A}"/>
                      </a:ext>
                    </a:extLst>
                  </p:cNvPr>
                  <p:cNvCxnSpPr>
                    <a:stCxn id="125" idx="6"/>
                    <a:endCxn id="122" idx="2"/>
                  </p:cNvCxnSpPr>
                  <p:nvPr/>
                </p:nvCxnSpPr>
                <p:spPr>
                  <a:xfrm>
                    <a:off x="1634532" y="1584512"/>
                    <a:ext cx="1036950" cy="691402"/>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直线连接符 105">
                    <a:extLst>
                      <a:ext uri="{FF2B5EF4-FFF2-40B4-BE49-F238E27FC236}">
                        <a16:creationId xmlns:a16="http://schemas.microsoft.com/office/drawing/2014/main" id="{F45D0CA5-2A06-CBB4-9404-1982BF0F41EA}"/>
                      </a:ext>
                    </a:extLst>
                  </p:cNvPr>
                  <p:cNvCxnSpPr>
                    <a:stCxn id="125" idx="6"/>
                    <a:endCxn id="123" idx="2"/>
                  </p:cNvCxnSpPr>
                  <p:nvPr/>
                </p:nvCxnSpPr>
                <p:spPr>
                  <a:xfrm>
                    <a:off x="1634532" y="1584512"/>
                    <a:ext cx="1036950" cy="1224802"/>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直线连接符 106">
                    <a:extLst>
                      <a:ext uri="{FF2B5EF4-FFF2-40B4-BE49-F238E27FC236}">
                        <a16:creationId xmlns:a16="http://schemas.microsoft.com/office/drawing/2014/main" id="{BAA5F488-9B5C-EDF7-5AAA-6043C4A576B9}"/>
                      </a:ext>
                    </a:extLst>
                  </p:cNvPr>
                  <p:cNvCxnSpPr>
                    <a:stCxn id="126" idx="6"/>
                    <a:endCxn id="120" idx="2"/>
                  </p:cNvCxnSpPr>
                  <p:nvPr/>
                </p:nvCxnSpPr>
                <p:spPr>
                  <a:xfrm flipV="1">
                    <a:off x="1634532" y="1509432"/>
                    <a:ext cx="1036950" cy="45832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8" name="直线连接符 107">
                    <a:extLst>
                      <a:ext uri="{FF2B5EF4-FFF2-40B4-BE49-F238E27FC236}">
                        <a16:creationId xmlns:a16="http://schemas.microsoft.com/office/drawing/2014/main" id="{4B98E41F-3BAC-D59B-FF11-56C234E3574D}"/>
                      </a:ext>
                    </a:extLst>
                  </p:cNvPr>
                  <p:cNvCxnSpPr>
                    <a:stCxn id="126" idx="6"/>
                    <a:endCxn id="121" idx="2"/>
                  </p:cNvCxnSpPr>
                  <p:nvPr/>
                </p:nvCxnSpPr>
                <p:spPr>
                  <a:xfrm flipV="1">
                    <a:off x="1634532" y="1892673"/>
                    <a:ext cx="1036950" cy="7508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9" name="直线连接符 108">
                    <a:extLst>
                      <a:ext uri="{FF2B5EF4-FFF2-40B4-BE49-F238E27FC236}">
                        <a16:creationId xmlns:a16="http://schemas.microsoft.com/office/drawing/2014/main" id="{DD3CF060-FE72-1A82-A0EF-22C140085EED}"/>
                      </a:ext>
                    </a:extLst>
                  </p:cNvPr>
                  <p:cNvCxnSpPr>
                    <a:stCxn id="126" idx="6"/>
                    <a:endCxn id="123" idx="2"/>
                  </p:cNvCxnSpPr>
                  <p:nvPr/>
                </p:nvCxnSpPr>
                <p:spPr>
                  <a:xfrm>
                    <a:off x="1634532" y="1967753"/>
                    <a:ext cx="1036950" cy="84156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 name="直线连接符 109">
                    <a:extLst>
                      <a:ext uri="{FF2B5EF4-FFF2-40B4-BE49-F238E27FC236}">
                        <a16:creationId xmlns:a16="http://schemas.microsoft.com/office/drawing/2014/main" id="{803F5E85-3E9D-D392-A479-375AAB61E2F4}"/>
                      </a:ext>
                    </a:extLst>
                  </p:cNvPr>
                  <p:cNvCxnSpPr>
                    <a:stCxn id="126" idx="6"/>
                    <a:endCxn id="122" idx="2"/>
                  </p:cNvCxnSpPr>
                  <p:nvPr/>
                </p:nvCxnSpPr>
                <p:spPr>
                  <a:xfrm>
                    <a:off x="1634532" y="1967753"/>
                    <a:ext cx="1036950" cy="30816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1" name="直线连接符 110">
                    <a:extLst>
                      <a:ext uri="{FF2B5EF4-FFF2-40B4-BE49-F238E27FC236}">
                        <a16:creationId xmlns:a16="http://schemas.microsoft.com/office/drawing/2014/main" id="{829ADB29-9297-35B9-C592-B417778F6FFE}"/>
                      </a:ext>
                    </a:extLst>
                  </p:cNvPr>
                  <p:cNvCxnSpPr>
                    <a:stCxn id="127" idx="6"/>
                    <a:endCxn id="120" idx="2"/>
                  </p:cNvCxnSpPr>
                  <p:nvPr/>
                </p:nvCxnSpPr>
                <p:spPr>
                  <a:xfrm flipV="1">
                    <a:off x="1634532" y="1509432"/>
                    <a:ext cx="1036950" cy="841562"/>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 name="直线连接符 111">
                    <a:extLst>
                      <a:ext uri="{FF2B5EF4-FFF2-40B4-BE49-F238E27FC236}">
                        <a16:creationId xmlns:a16="http://schemas.microsoft.com/office/drawing/2014/main" id="{62BEA4CA-010D-A5E3-64D4-067AA63E6681}"/>
                      </a:ext>
                    </a:extLst>
                  </p:cNvPr>
                  <p:cNvCxnSpPr>
                    <a:stCxn id="127" idx="6"/>
                    <a:endCxn id="122" idx="2"/>
                  </p:cNvCxnSpPr>
                  <p:nvPr/>
                </p:nvCxnSpPr>
                <p:spPr>
                  <a:xfrm flipV="1">
                    <a:off x="1634532" y="2275914"/>
                    <a:ext cx="1036950" cy="7508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直线连接符 112">
                    <a:extLst>
                      <a:ext uri="{FF2B5EF4-FFF2-40B4-BE49-F238E27FC236}">
                        <a16:creationId xmlns:a16="http://schemas.microsoft.com/office/drawing/2014/main" id="{1456D40D-4FFE-C43D-B5D8-F352D3A2F169}"/>
                      </a:ext>
                    </a:extLst>
                  </p:cNvPr>
                  <p:cNvCxnSpPr>
                    <a:stCxn id="127" idx="6"/>
                    <a:endCxn id="121" idx="2"/>
                  </p:cNvCxnSpPr>
                  <p:nvPr/>
                </p:nvCxnSpPr>
                <p:spPr>
                  <a:xfrm flipV="1">
                    <a:off x="1634532" y="1892673"/>
                    <a:ext cx="1036950" cy="45832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4" name="直线连接符 113">
                    <a:extLst>
                      <a:ext uri="{FF2B5EF4-FFF2-40B4-BE49-F238E27FC236}">
                        <a16:creationId xmlns:a16="http://schemas.microsoft.com/office/drawing/2014/main" id="{93199E0F-C8B5-F734-8433-2C9BF6C205B1}"/>
                      </a:ext>
                    </a:extLst>
                  </p:cNvPr>
                  <p:cNvCxnSpPr>
                    <a:stCxn id="127" idx="6"/>
                    <a:endCxn id="123" idx="2"/>
                  </p:cNvCxnSpPr>
                  <p:nvPr/>
                </p:nvCxnSpPr>
                <p:spPr>
                  <a:xfrm>
                    <a:off x="1634532" y="2350994"/>
                    <a:ext cx="1036950" cy="45832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5" name="直线连接符 114">
                    <a:extLst>
                      <a:ext uri="{FF2B5EF4-FFF2-40B4-BE49-F238E27FC236}">
                        <a16:creationId xmlns:a16="http://schemas.microsoft.com/office/drawing/2014/main" id="{EA056FD4-DC2C-6AC9-A0EC-4CFF84582BF1}"/>
                      </a:ext>
                    </a:extLst>
                  </p:cNvPr>
                  <p:cNvCxnSpPr>
                    <a:stCxn id="128" idx="6"/>
                    <a:endCxn id="120" idx="2"/>
                  </p:cNvCxnSpPr>
                  <p:nvPr/>
                </p:nvCxnSpPr>
                <p:spPr>
                  <a:xfrm flipV="1">
                    <a:off x="1634532" y="1509432"/>
                    <a:ext cx="1036950" cy="1608044"/>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直线连接符 115">
                    <a:extLst>
                      <a:ext uri="{FF2B5EF4-FFF2-40B4-BE49-F238E27FC236}">
                        <a16:creationId xmlns:a16="http://schemas.microsoft.com/office/drawing/2014/main" id="{46227F80-BDF2-FA0F-9E90-34202277F2FC}"/>
                      </a:ext>
                    </a:extLst>
                  </p:cNvPr>
                  <p:cNvCxnSpPr>
                    <a:stCxn id="128" idx="6"/>
                    <a:endCxn id="121" idx="2"/>
                  </p:cNvCxnSpPr>
                  <p:nvPr/>
                </p:nvCxnSpPr>
                <p:spPr>
                  <a:xfrm flipV="1">
                    <a:off x="1634532" y="1892673"/>
                    <a:ext cx="1036950" cy="122480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 name="直线连接符 116">
                    <a:extLst>
                      <a:ext uri="{FF2B5EF4-FFF2-40B4-BE49-F238E27FC236}">
                        <a16:creationId xmlns:a16="http://schemas.microsoft.com/office/drawing/2014/main" id="{CF0B3190-D227-40A2-7896-F3E60A07FC07}"/>
                      </a:ext>
                    </a:extLst>
                  </p:cNvPr>
                  <p:cNvCxnSpPr>
                    <a:stCxn id="128" idx="6"/>
                    <a:endCxn id="122" idx="2"/>
                  </p:cNvCxnSpPr>
                  <p:nvPr/>
                </p:nvCxnSpPr>
                <p:spPr>
                  <a:xfrm flipV="1">
                    <a:off x="1634532" y="2275914"/>
                    <a:ext cx="1036950" cy="841562"/>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直线连接符 117">
                    <a:extLst>
                      <a:ext uri="{FF2B5EF4-FFF2-40B4-BE49-F238E27FC236}">
                        <a16:creationId xmlns:a16="http://schemas.microsoft.com/office/drawing/2014/main" id="{88D779BA-D53C-54E6-57D6-5A3E8137C8BE}"/>
                      </a:ext>
                    </a:extLst>
                  </p:cNvPr>
                  <p:cNvCxnSpPr>
                    <a:stCxn id="128" idx="6"/>
                    <a:endCxn id="123" idx="2"/>
                  </p:cNvCxnSpPr>
                  <p:nvPr/>
                </p:nvCxnSpPr>
                <p:spPr>
                  <a:xfrm flipV="1">
                    <a:off x="1634532" y="2809314"/>
                    <a:ext cx="1036950" cy="308162"/>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119" name="文本框 118">
                    <a:extLst>
                      <a:ext uri="{FF2B5EF4-FFF2-40B4-BE49-F238E27FC236}">
                        <a16:creationId xmlns:a16="http://schemas.microsoft.com/office/drawing/2014/main" id="{130DD3D7-F6D5-6F62-FAF5-2EF7B7D3C90F}"/>
                      </a:ext>
                    </a:extLst>
                  </p:cNvPr>
                  <p:cNvSpPr txBox="1"/>
                  <p:nvPr/>
                </p:nvSpPr>
                <p:spPr>
                  <a:xfrm>
                    <a:off x="973307" y="2353927"/>
                    <a:ext cx="587698" cy="533350"/>
                  </a:xfrm>
                  <a:prstGeom prst="rect">
                    <a:avLst/>
                  </a:prstGeom>
                  <a:noFill/>
                </p:spPr>
                <p:txBody>
                  <a:bodyPr wrap="none" rtlCol="0">
                    <a:spAutoFit/>
                  </a:bodyPr>
                  <a:lstStyle/>
                  <a:p>
                    <a:pPr algn="ctr"/>
                    <a:r>
                      <a:rPr kumimoji="1" lang="en-US" altLang="zh-CN" dirty="0">
                        <a:latin typeface="Times New Roman" panose="02020603050405020304" pitchFamily="18" charset="0"/>
                        <a:cs typeface="Times New Roman" panose="02020603050405020304" pitchFamily="18" charset="0"/>
                      </a:rPr>
                      <a:t>…</a:t>
                    </a:r>
                    <a:endParaRPr kumimoji="1" lang="zh-CN" altLang="en-US" dirty="0">
                      <a:latin typeface="Times New Roman" panose="02020603050405020304" pitchFamily="18" charset="0"/>
                      <a:cs typeface="Times New Roman" panose="02020603050405020304" pitchFamily="18" charset="0"/>
                    </a:endParaRPr>
                  </a:p>
                </p:txBody>
              </p:sp>
            </p:grpSp>
            <p:sp>
              <p:nvSpPr>
                <p:cNvPr id="50" name="矩形 49">
                  <a:extLst>
                    <a:ext uri="{FF2B5EF4-FFF2-40B4-BE49-F238E27FC236}">
                      <a16:creationId xmlns:a16="http://schemas.microsoft.com/office/drawing/2014/main" id="{BAEB73AD-FC30-6699-A9DC-7FD6217F65C3}"/>
                    </a:ext>
                  </a:extLst>
                </p:cNvPr>
                <p:cNvSpPr/>
                <p:nvPr/>
              </p:nvSpPr>
              <p:spPr>
                <a:xfrm>
                  <a:off x="1343472" y="1883139"/>
                  <a:ext cx="180000" cy="143956"/>
                </a:xfrm>
                <a:prstGeom prst="rect">
                  <a:avLst/>
                </a:prstGeom>
                <a:solidFill>
                  <a:srgbClr val="FFC2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ysClr val="windowText" lastClr="000000"/>
                    </a:solidFill>
                    <a:latin typeface="Times New Roman" panose="02020603050405020304" pitchFamily="18" charset="0"/>
                    <a:cs typeface="Times New Roman" panose="02020603050405020304" pitchFamily="18" charset="0"/>
                  </a:endParaRPr>
                </a:p>
              </p:txBody>
            </p:sp>
            <p:sp>
              <p:nvSpPr>
                <p:cNvPr id="51" name="矩形 50">
                  <a:extLst>
                    <a:ext uri="{FF2B5EF4-FFF2-40B4-BE49-F238E27FC236}">
                      <a16:creationId xmlns:a16="http://schemas.microsoft.com/office/drawing/2014/main" id="{DD7A49CB-5585-E170-FE45-9AF740A698DE}"/>
                    </a:ext>
                  </a:extLst>
                </p:cNvPr>
                <p:cNvSpPr/>
                <p:nvPr/>
              </p:nvSpPr>
              <p:spPr>
                <a:xfrm>
                  <a:off x="1343472" y="2170005"/>
                  <a:ext cx="180000" cy="143956"/>
                </a:xfrm>
                <a:prstGeom prst="rect">
                  <a:avLst/>
                </a:prstGeom>
                <a:solidFill>
                  <a:srgbClr val="FFC2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ysClr val="windowText" lastClr="000000"/>
                    </a:solidFill>
                    <a:latin typeface="Times New Roman" panose="02020603050405020304" pitchFamily="18" charset="0"/>
                    <a:cs typeface="Times New Roman" panose="02020603050405020304" pitchFamily="18" charset="0"/>
                  </a:endParaRPr>
                </a:p>
              </p:txBody>
            </p:sp>
            <p:sp>
              <p:nvSpPr>
                <p:cNvPr id="52" name="矩形 51">
                  <a:extLst>
                    <a:ext uri="{FF2B5EF4-FFF2-40B4-BE49-F238E27FC236}">
                      <a16:creationId xmlns:a16="http://schemas.microsoft.com/office/drawing/2014/main" id="{78B6DCFF-E153-75C0-73A5-291571806DE5}"/>
                    </a:ext>
                  </a:extLst>
                </p:cNvPr>
                <p:cNvSpPr/>
                <p:nvPr/>
              </p:nvSpPr>
              <p:spPr>
                <a:xfrm>
                  <a:off x="1343472" y="2456871"/>
                  <a:ext cx="180000" cy="143956"/>
                </a:xfrm>
                <a:prstGeom prst="rect">
                  <a:avLst/>
                </a:prstGeom>
                <a:solidFill>
                  <a:srgbClr val="FFC2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ysClr val="windowText" lastClr="000000"/>
                    </a:solidFill>
                    <a:latin typeface="Times New Roman" panose="02020603050405020304" pitchFamily="18" charset="0"/>
                    <a:cs typeface="Times New Roman" panose="02020603050405020304" pitchFamily="18" charset="0"/>
                  </a:endParaRPr>
                </a:p>
              </p:txBody>
            </p:sp>
            <p:sp>
              <p:nvSpPr>
                <p:cNvPr id="53" name="矩形 52">
                  <a:extLst>
                    <a:ext uri="{FF2B5EF4-FFF2-40B4-BE49-F238E27FC236}">
                      <a16:creationId xmlns:a16="http://schemas.microsoft.com/office/drawing/2014/main" id="{8920768F-CBB5-A80D-24F2-8FB590716C43}"/>
                    </a:ext>
                  </a:extLst>
                </p:cNvPr>
                <p:cNvSpPr/>
                <p:nvPr/>
              </p:nvSpPr>
              <p:spPr>
                <a:xfrm>
                  <a:off x="1343472" y="2743738"/>
                  <a:ext cx="180000" cy="143956"/>
                </a:xfrm>
                <a:prstGeom prst="rect">
                  <a:avLst/>
                </a:prstGeom>
                <a:solidFill>
                  <a:srgbClr val="FFC2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ysClr val="windowText" lastClr="000000"/>
                    </a:solidFill>
                    <a:latin typeface="Times New Roman" panose="02020603050405020304" pitchFamily="18" charset="0"/>
                    <a:cs typeface="Times New Roman" panose="02020603050405020304" pitchFamily="18" charset="0"/>
                  </a:endParaRPr>
                </a:p>
              </p:txBody>
            </p:sp>
            <p:sp>
              <p:nvSpPr>
                <p:cNvPr id="54" name="矩形 53">
                  <a:extLst>
                    <a:ext uri="{FF2B5EF4-FFF2-40B4-BE49-F238E27FC236}">
                      <a16:creationId xmlns:a16="http://schemas.microsoft.com/office/drawing/2014/main" id="{EF50B98C-09FD-558E-5EDD-D6F77070F60A}"/>
                    </a:ext>
                  </a:extLst>
                </p:cNvPr>
                <p:cNvSpPr/>
                <p:nvPr/>
              </p:nvSpPr>
              <p:spPr>
                <a:xfrm>
                  <a:off x="1343472" y="3276235"/>
                  <a:ext cx="180000" cy="143956"/>
                </a:xfrm>
                <a:prstGeom prst="rect">
                  <a:avLst/>
                </a:prstGeom>
                <a:solidFill>
                  <a:srgbClr val="FFC2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ysClr val="windowText" lastClr="000000"/>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55" name="文本框 54">
                      <a:extLst>
                        <a:ext uri="{FF2B5EF4-FFF2-40B4-BE49-F238E27FC236}">
                          <a16:creationId xmlns:a16="http://schemas.microsoft.com/office/drawing/2014/main" id="{0AD9E43A-553D-00E4-F9E4-837B09BD9CC4}"/>
                        </a:ext>
                      </a:extLst>
                    </p:cNvPr>
                    <p:cNvSpPr txBox="1"/>
                    <p:nvPr/>
                  </p:nvSpPr>
                  <p:spPr>
                    <a:xfrm>
                      <a:off x="1864340" y="1471086"/>
                      <a:ext cx="649200" cy="388657"/>
                    </a:xfrm>
                    <a:prstGeom prst="rect">
                      <a:avLst/>
                    </a:prstGeom>
                    <a:noFill/>
                  </p:spPr>
                  <p:txBody>
                    <a:bodyPr wrap="square" rtlCol="0">
                      <a:spAutoFit/>
                    </a:bodyPr>
                    <a:lstStyle/>
                    <a:p>
                      <a14:m>
                        <m:oMath xmlns:m="http://schemas.openxmlformats.org/officeDocument/2006/math">
                          <m:sSubSup>
                            <m:sSubSupPr>
                              <m:ctrlPr>
                                <a:rPr lang="zh-CN" altLang="zh-CN" i="1" smtClean="0">
                                  <a:effectLst/>
                                  <a:latin typeface="Cambria Math" panose="02040503050406030204" pitchFamily="18" charset="0"/>
                                  <a:ea typeface="Cambria Math" panose="02040503050406030204" pitchFamily="18" charset="0"/>
                                </a:rPr>
                              </m:ctrlPr>
                            </m:sSub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𝐸</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𝜃</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𝑐</m:t>
                              </m:r>
                            </m:sup>
                          </m:sSubSup>
                          <m:d>
                            <m:dPr>
                              <m:ctrlPr>
                                <a:rPr lang="zh-CN" altLang="zh-CN" i="1">
                                  <a:effectLst/>
                                  <a:latin typeface="Cambria Math" panose="02040503050406030204" pitchFamily="18" charset="0"/>
                                  <a:ea typeface="Cambria Math" panose="02040503050406030204" pitchFamily="18" charset="0"/>
                                </a:rPr>
                              </m:ctrlPr>
                            </m:dPr>
                            <m:e>
                              <m:r>
                                <a:rPr lang="en-US" altLang="zh-CN" sz="1800">
                                  <a:effectLst/>
                                  <a:latin typeface="Cambria Math" panose="02040503050406030204" pitchFamily="18" charset="0"/>
                                  <a:ea typeface="宋体" panose="02010600030101010101" pitchFamily="2" charset="-122"/>
                                  <a:cs typeface="Times New Roman" panose="02020603050405020304" pitchFamily="18" charset="0"/>
                                </a:rPr>
                                <m:t>.</m:t>
                              </m:r>
                            </m:e>
                          </m:d>
                        </m:oMath>
                      </a14:m>
                      <a:r>
                        <a:rPr lang="zh-CN" altLang="zh-CN" dirty="0">
                          <a:effectLst/>
                          <a:latin typeface="Times New Roman" panose="02020603050405020304" pitchFamily="18" charset="0"/>
                          <a:cs typeface="Times New Roman" panose="02020603050405020304" pitchFamily="18" charset="0"/>
                        </a:rPr>
                        <a:t> </a:t>
                      </a:r>
                      <a:endParaRPr kumimoji="1" lang="zh-CN" altLang="en-US" dirty="0">
                        <a:latin typeface="Times New Roman" panose="02020603050405020304" pitchFamily="18" charset="0"/>
                        <a:cs typeface="Times New Roman" panose="02020603050405020304" pitchFamily="18" charset="0"/>
                      </a:endParaRPr>
                    </a:p>
                  </p:txBody>
                </p:sp>
              </mc:Choice>
              <mc:Fallback xmlns="">
                <p:sp>
                  <p:nvSpPr>
                    <p:cNvPr id="55" name="文本框 54">
                      <a:extLst>
                        <a:ext uri="{FF2B5EF4-FFF2-40B4-BE49-F238E27FC236}">
                          <a16:creationId xmlns:a16="http://schemas.microsoft.com/office/drawing/2014/main" id="{0AD9E43A-553D-00E4-F9E4-837B09BD9CC4}"/>
                        </a:ext>
                      </a:extLst>
                    </p:cNvPr>
                    <p:cNvSpPr txBox="1">
                      <a:spLocks noRot="1" noChangeAspect="1" noMove="1" noResize="1" noEditPoints="1" noAdjustHandles="1" noChangeArrowheads="1" noChangeShapeType="1" noTextEdit="1"/>
                    </p:cNvSpPr>
                    <p:nvPr/>
                  </p:nvSpPr>
                  <p:spPr>
                    <a:xfrm>
                      <a:off x="1864340" y="1471086"/>
                      <a:ext cx="649200" cy="388657"/>
                    </a:xfrm>
                    <a:prstGeom prst="rect">
                      <a:avLst/>
                    </a:prstGeom>
                    <a:blipFill>
                      <a:blip r:embed="rId3"/>
                      <a:stretch>
                        <a:fillRect b="-6667"/>
                      </a:stretch>
                    </a:blipFill>
                  </p:spPr>
                  <p:txBody>
                    <a:bodyPr/>
                    <a:lstStyle/>
                    <a:p>
                      <a:r>
                        <a:rPr lang="zh-CN" altLang="en-US">
                          <a:noFill/>
                        </a:rPr>
                        <a:t> </a:t>
                      </a:r>
                    </a:p>
                  </p:txBody>
                </p:sp>
              </mc:Fallback>
            </mc:AlternateContent>
            <p:grpSp>
              <p:nvGrpSpPr>
                <p:cNvPr id="56" name="组合 55">
                  <a:extLst>
                    <a:ext uri="{FF2B5EF4-FFF2-40B4-BE49-F238E27FC236}">
                      <a16:creationId xmlns:a16="http://schemas.microsoft.com/office/drawing/2014/main" id="{C8F73E2F-96EE-9927-618D-EE9956B10FB0}"/>
                    </a:ext>
                  </a:extLst>
                </p:cNvPr>
                <p:cNvGrpSpPr/>
                <p:nvPr/>
              </p:nvGrpSpPr>
              <p:grpSpPr>
                <a:xfrm flipH="1">
                  <a:off x="3635991" y="1843048"/>
                  <a:ext cx="238694" cy="1620000"/>
                  <a:chOff x="1299882" y="1039906"/>
                  <a:chExt cx="322730" cy="2238935"/>
                </a:xfrm>
                <a:solidFill>
                  <a:srgbClr val="FEEFAA"/>
                </a:solidFill>
              </p:grpSpPr>
              <p:sp>
                <p:nvSpPr>
                  <p:cNvPr id="91" name="椭圆 90">
                    <a:extLst>
                      <a:ext uri="{FF2B5EF4-FFF2-40B4-BE49-F238E27FC236}">
                        <a16:creationId xmlns:a16="http://schemas.microsoft.com/office/drawing/2014/main" id="{A57BF7AA-CE21-9CD9-640E-BB62B3711AE8}"/>
                      </a:ext>
                    </a:extLst>
                  </p:cNvPr>
                  <p:cNvSpPr/>
                  <p:nvPr/>
                </p:nvSpPr>
                <p:spPr>
                  <a:xfrm>
                    <a:off x="1299882" y="1039906"/>
                    <a:ext cx="322730" cy="322730"/>
                  </a:xfrm>
                  <a:prstGeom prst="ellipse">
                    <a:avLst/>
                  </a:prstGeom>
                  <a:solidFill>
                    <a:srgbClr val="DF7A5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DF7A5D"/>
                      </a:solidFill>
                      <a:latin typeface="Times New Roman" panose="02020603050405020304" pitchFamily="18" charset="0"/>
                      <a:cs typeface="Times New Roman" panose="02020603050405020304" pitchFamily="18" charset="0"/>
                    </a:endParaRPr>
                  </a:p>
                </p:txBody>
              </p:sp>
              <p:sp>
                <p:nvSpPr>
                  <p:cNvPr id="92" name="椭圆 91">
                    <a:extLst>
                      <a:ext uri="{FF2B5EF4-FFF2-40B4-BE49-F238E27FC236}">
                        <a16:creationId xmlns:a16="http://schemas.microsoft.com/office/drawing/2014/main" id="{C8F5525B-9647-9722-1580-1AB0CB76EB63}"/>
                      </a:ext>
                    </a:extLst>
                  </p:cNvPr>
                  <p:cNvSpPr/>
                  <p:nvPr/>
                </p:nvSpPr>
                <p:spPr>
                  <a:xfrm>
                    <a:off x="1299882" y="1423147"/>
                    <a:ext cx="322730" cy="322730"/>
                  </a:xfrm>
                  <a:prstGeom prst="ellipse">
                    <a:avLst/>
                  </a:prstGeom>
                  <a:solidFill>
                    <a:srgbClr val="DF7A5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DF7A5D"/>
                      </a:solidFill>
                      <a:latin typeface="Times New Roman" panose="02020603050405020304" pitchFamily="18" charset="0"/>
                      <a:cs typeface="Times New Roman" panose="02020603050405020304" pitchFamily="18" charset="0"/>
                    </a:endParaRPr>
                  </a:p>
                </p:txBody>
              </p:sp>
              <p:sp>
                <p:nvSpPr>
                  <p:cNvPr id="93" name="椭圆 92">
                    <a:extLst>
                      <a:ext uri="{FF2B5EF4-FFF2-40B4-BE49-F238E27FC236}">
                        <a16:creationId xmlns:a16="http://schemas.microsoft.com/office/drawing/2014/main" id="{23CA80F9-03AD-0A63-3D9A-08C8EC7A094E}"/>
                      </a:ext>
                    </a:extLst>
                  </p:cNvPr>
                  <p:cNvSpPr/>
                  <p:nvPr/>
                </p:nvSpPr>
                <p:spPr>
                  <a:xfrm>
                    <a:off x="1299882" y="1806388"/>
                    <a:ext cx="322730" cy="322730"/>
                  </a:xfrm>
                  <a:prstGeom prst="ellipse">
                    <a:avLst/>
                  </a:prstGeom>
                  <a:solidFill>
                    <a:srgbClr val="DF7A5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DF7A5D"/>
                      </a:solidFill>
                      <a:latin typeface="Times New Roman" panose="02020603050405020304" pitchFamily="18" charset="0"/>
                      <a:cs typeface="Times New Roman" panose="02020603050405020304" pitchFamily="18" charset="0"/>
                    </a:endParaRPr>
                  </a:p>
                </p:txBody>
              </p:sp>
              <p:sp>
                <p:nvSpPr>
                  <p:cNvPr id="94" name="椭圆 93">
                    <a:extLst>
                      <a:ext uri="{FF2B5EF4-FFF2-40B4-BE49-F238E27FC236}">
                        <a16:creationId xmlns:a16="http://schemas.microsoft.com/office/drawing/2014/main" id="{472DCCD3-E3E0-4C82-9F4F-8C4440F907A0}"/>
                      </a:ext>
                    </a:extLst>
                  </p:cNvPr>
                  <p:cNvSpPr/>
                  <p:nvPr/>
                </p:nvSpPr>
                <p:spPr>
                  <a:xfrm>
                    <a:off x="1299882" y="2189629"/>
                    <a:ext cx="322730" cy="322730"/>
                  </a:xfrm>
                  <a:prstGeom prst="ellipse">
                    <a:avLst/>
                  </a:prstGeom>
                  <a:solidFill>
                    <a:srgbClr val="DF7A5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DF7A5D"/>
                      </a:solidFill>
                      <a:latin typeface="Times New Roman" panose="02020603050405020304" pitchFamily="18" charset="0"/>
                      <a:cs typeface="Times New Roman" panose="02020603050405020304" pitchFamily="18" charset="0"/>
                    </a:endParaRPr>
                  </a:p>
                </p:txBody>
              </p:sp>
              <p:sp>
                <p:nvSpPr>
                  <p:cNvPr id="95" name="椭圆 94">
                    <a:extLst>
                      <a:ext uri="{FF2B5EF4-FFF2-40B4-BE49-F238E27FC236}">
                        <a16:creationId xmlns:a16="http://schemas.microsoft.com/office/drawing/2014/main" id="{8D67A0C0-F13E-0778-5D6C-505EDBC51D85}"/>
                      </a:ext>
                    </a:extLst>
                  </p:cNvPr>
                  <p:cNvSpPr/>
                  <p:nvPr/>
                </p:nvSpPr>
                <p:spPr>
                  <a:xfrm>
                    <a:off x="1299882" y="2956111"/>
                    <a:ext cx="322730" cy="322730"/>
                  </a:xfrm>
                  <a:prstGeom prst="ellipse">
                    <a:avLst/>
                  </a:prstGeom>
                  <a:solidFill>
                    <a:srgbClr val="DF7A5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DF7A5D"/>
                      </a:solidFill>
                      <a:latin typeface="Times New Roman" panose="02020603050405020304" pitchFamily="18" charset="0"/>
                      <a:cs typeface="Times New Roman" panose="02020603050405020304" pitchFamily="18" charset="0"/>
                    </a:endParaRPr>
                  </a:p>
                </p:txBody>
              </p:sp>
            </p:grpSp>
            <p:grpSp>
              <p:nvGrpSpPr>
                <p:cNvPr id="57" name="组合 56">
                  <a:extLst>
                    <a:ext uri="{FF2B5EF4-FFF2-40B4-BE49-F238E27FC236}">
                      <a16:creationId xmlns:a16="http://schemas.microsoft.com/office/drawing/2014/main" id="{974BBAE2-BB19-39CC-56C8-B33F18AF8022}"/>
                    </a:ext>
                  </a:extLst>
                </p:cNvPr>
                <p:cNvGrpSpPr/>
                <p:nvPr/>
              </p:nvGrpSpPr>
              <p:grpSpPr>
                <a:xfrm flipH="1">
                  <a:off x="2630361" y="2066020"/>
                  <a:ext cx="238694" cy="1174054"/>
                  <a:chOff x="2671482" y="1423147"/>
                  <a:chExt cx="322731" cy="1622612"/>
                </a:xfrm>
                <a:solidFill>
                  <a:srgbClr val="D4E6FF"/>
                </a:solidFill>
              </p:grpSpPr>
              <p:sp>
                <p:nvSpPr>
                  <p:cNvPr id="87" name="椭圆 86">
                    <a:extLst>
                      <a:ext uri="{FF2B5EF4-FFF2-40B4-BE49-F238E27FC236}">
                        <a16:creationId xmlns:a16="http://schemas.microsoft.com/office/drawing/2014/main" id="{05C2862B-1F12-9FA7-C4D5-9C30FAF05047}"/>
                      </a:ext>
                    </a:extLst>
                  </p:cNvPr>
                  <p:cNvSpPr/>
                  <p:nvPr/>
                </p:nvSpPr>
                <p:spPr>
                  <a:xfrm>
                    <a:off x="2671482" y="1423147"/>
                    <a:ext cx="322730" cy="32273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Times New Roman" panose="02020603050405020304" pitchFamily="18" charset="0"/>
                      <a:cs typeface="Times New Roman" panose="02020603050405020304" pitchFamily="18" charset="0"/>
                    </a:endParaRPr>
                  </a:p>
                </p:txBody>
              </p:sp>
              <p:sp>
                <p:nvSpPr>
                  <p:cNvPr id="88" name="椭圆 87">
                    <a:extLst>
                      <a:ext uri="{FF2B5EF4-FFF2-40B4-BE49-F238E27FC236}">
                        <a16:creationId xmlns:a16="http://schemas.microsoft.com/office/drawing/2014/main" id="{5E74C6B1-DF9B-8088-7EA1-79CBB66F8A31}"/>
                      </a:ext>
                    </a:extLst>
                  </p:cNvPr>
                  <p:cNvSpPr/>
                  <p:nvPr/>
                </p:nvSpPr>
                <p:spPr>
                  <a:xfrm>
                    <a:off x="2671482" y="1806388"/>
                    <a:ext cx="322730" cy="32273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Times New Roman" panose="02020603050405020304" pitchFamily="18" charset="0"/>
                      <a:cs typeface="Times New Roman" panose="02020603050405020304" pitchFamily="18" charset="0"/>
                    </a:endParaRPr>
                  </a:p>
                </p:txBody>
              </p:sp>
              <p:sp>
                <p:nvSpPr>
                  <p:cNvPr id="89" name="椭圆 88">
                    <a:extLst>
                      <a:ext uri="{FF2B5EF4-FFF2-40B4-BE49-F238E27FC236}">
                        <a16:creationId xmlns:a16="http://schemas.microsoft.com/office/drawing/2014/main" id="{A032BBD8-52CB-A850-51E7-C5078664BCF8}"/>
                      </a:ext>
                    </a:extLst>
                  </p:cNvPr>
                  <p:cNvSpPr/>
                  <p:nvPr/>
                </p:nvSpPr>
                <p:spPr>
                  <a:xfrm>
                    <a:off x="2671483" y="2189629"/>
                    <a:ext cx="322730" cy="32273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Times New Roman" panose="02020603050405020304" pitchFamily="18" charset="0"/>
                      <a:cs typeface="Times New Roman" panose="02020603050405020304" pitchFamily="18" charset="0"/>
                    </a:endParaRPr>
                  </a:p>
                </p:txBody>
              </p:sp>
              <p:sp>
                <p:nvSpPr>
                  <p:cNvPr id="90" name="椭圆 89">
                    <a:extLst>
                      <a:ext uri="{FF2B5EF4-FFF2-40B4-BE49-F238E27FC236}">
                        <a16:creationId xmlns:a16="http://schemas.microsoft.com/office/drawing/2014/main" id="{2BE725B3-EF56-8FA3-444D-CD42A464ED74}"/>
                      </a:ext>
                    </a:extLst>
                  </p:cNvPr>
                  <p:cNvSpPr/>
                  <p:nvPr/>
                </p:nvSpPr>
                <p:spPr>
                  <a:xfrm>
                    <a:off x="2671482" y="2723029"/>
                    <a:ext cx="322730" cy="32273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Times New Roman" panose="02020603050405020304" pitchFamily="18" charset="0"/>
                      <a:cs typeface="Times New Roman" panose="02020603050405020304" pitchFamily="18" charset="0"/>
                    </a:endParaRPr>
                  </a:p>
                </p:txBody>
              </p:sp>
            </p:grpSp>
            <p:cxnSp>
              <p:nvCxnSpPr>
                <p:cNvPr id="58" name="直线连接符 57">
                  <a:extLst>
                    <a:ext uri="{FF2B5EF4-FFF2-40B4-BE49-F238E27FC236}">
                      <a16:creationId xmlns:a16="http://schemas.microsoft.com/office/drawing/2014/main" id="{73B903D2-33C2-0F20-5D47-18A710801E3F}"/>
                    </a:ext>
                  </a:extLst>
                </p:cNvPr>
                <p:cNvCxnSpPr>
                  <a:stCxn id="91" idx="6"/>
                  <a:endCxn id="87" idx="2"/>
                </p:cNvCxnSpPr>
                <p:nvPr/>
              </p:nvCxnSpPr>
              <p:spPr>
                <a:xfrm flipH="1">
                  <a:off x="2869055" y="1959805"/>
                  <a:ext cx="766936" cy="222972"/>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直线连接符 58">
                  <a:extLst>
                    <a:ext uri="{FF2B5EF4-FFF2-40B4-BE49-F238E27FC236}">
                      <a16:creationId xmlns:a16="http://schemas.microsoft.com/office/drawing/2014/main" id="{43A8888D-7570-1DA5-332F-1CAC5E3E2982}"/>
                    </a:ext>
                  </a:extLst>
                </p:cNvPr>
                <p:cNvCxnSpPr>
                  <a:stCxn id="91" idx="6"/>
                  <a:endCxn id="88" idx="2"/>
                </p:cNvCxnSpPr>
                <p:nvPr/>
              </p:nvCxnSpPr>
              <p:spPr>
                <a:xfrm flipH="1">
                  <a:off x="2869055" y="1959805"/>
                  <a:ext cx="766936" cy="50027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直线连接符 59">
                  <a:extLst>
                    <a:ext uri="{FF2B5EF4-FFF2-40B4-BE49-F238E27FC236}">
                      <a16:creationId xmlns:a16="http://schemas.microsoft.com/office/drawing/2014/main" id="{EA52D8DC-19AC-D1E0-AF24-137A2D54D9CE}"/>
                    </a:ext>
                  </a:extLst>
                </p:cNvPr>
                <p:cNvCxnSpPr>
                  <a:stCxn id="91" idx="6"/>
                  <a:endCxn id="89" idx="2"/>
                </p:cNvCxnSpPr>
                <p:nvPr/>
              </p:nvCxnSpPr>
              <p:spPr>
                <a:xfrm flipH="1">
                  <a:off x="2869055" y="1959805"/>
                  <a:ext cx="766936" cy="777567"/>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直线连接符 60">
                  <a:extLst>
                    <a:ext uri="{FF2B5EF4-FFF2-40B4-BE49-F238E27FC236}">
                      <a16:creationId xmlns:a16="http://schemas.microsoft.com/office/drawing/2014/main" id="{6FD78932-251C-D0BC-1869-A6272831EC58}"/>
                    </a:ext>
                  </a:extLst>
                </p:cNvPr>
                <p:cNvCxnSpPr>
                  <a:stCxn id="91" idx="6"/>
                  <a:endCxn id="90" idx="2"/>
                </p:cNvCxnSpPr>
                <p:nvPr/>
              </p:nvCxnSpPr>
              <p:spPr>
                <a:xfrm flipH="1">
                  <a:off x="2869055" y="1959805"/>
                  <a:ext cx="766936" cy="116351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直线连接符 61">
                  <a:extLst>
                    <a:ext uri="{FF2B5EF4-FFF2-40B4-BE49-F238E27FC236}">
                      <a16:creationId xmlns:a16="http://schemas.microsoft.com/office/drawing/2014/main" id="{B53CE812-A6F6-ABF5-5CF8-8E64EAC704A1}"/>
                    </a:ext>
                  </a:extLst>
                </p:cNvPr>
                <p:cNvCxnSpPr>
                  <a:stCxn id="92" idx="6"/>
                  <a:endCxn id="87" idx="2"/>
                </p:cNvCxnSpPr>
                <p:nvPr/>
              </p:nvCxnSpPr>
              <p:spPr>
                <a:xfrm flipH="1" flipV="1">
                  <a:off x="2869055" y="2182777"/>
                  <a:ext cx="766936" cy="54325"/>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直线连接符 62">
                  <a:extLst>
                    <a:ext uri="{FF2B5EF4-FFF2-40B4-BE49-F238E27FC236}">
                      <a16:creationId xmlns:a16="http://schemas.microsoft.com/office/drawing/2014/main" id="{66048949-42B6-8C1A-F815-D5EF497B2652}"/>
                    </a:ext>
                  </a:extLst>
                </p:cNvPr>
                <p:cNvCxnSpPr>
                  <a:stCxn id="92" idx="6"/>
                  <a:endCxn id="88" idx="2"/>
                </p:cNvCxnSpPr>
                <p:nvPr/>
              </p:nvCxnSpPr>
              <p:spPr>
                <a:xfrm flipH="1">
                  <a:off x="2869055" y="2237102"/>
                  <a:ext cx="766936" cy="222972"/>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直线连接符 63">
                  <a:extLst>
                    <a:ext uri="{FF2B5EF4-FFF2-40B4-BE49-F238E27FC236}">
                      <a16:creationId xmlns:a16="http://schemas.microsoft.com/office/drawing/2014/main" id="{68A332FB-AD55-A0EA-4CC9-544DE42DD9A6}"/>
                    </a:ext>
                  </a:extLst>
                </p:cNvPr>
                <p:cNvCxnSpPr>
                  <a:stCxn id="92" idx="6"/>
                  <a:endCxn id="89" idx="2"/>
                </p:cNvCxnSpPr>
                <p:nvPr/>
              </p:nvCxnSpPr>
              <p:spPr>
                <a:xfrm flipH="1">
                  <a:off x="2869055" y="2237102"/>
                  <a:ext cx="766936" cy="50027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直线连接符 64">
                  <a:extLst>
                    <a:ext uri="{FF2B5EF4-FFF2-40B4-BE49-F238E27FC236}">
                      <a16:creationId xmlns:a16="http://schemas.microsoft.com/office/drawing/2014/main" id="{4F5F6E9E-116A-87C4-AEBD-ABCB73CB4556}"/>
                    </a:ext>
                  </a:extLst>
                </p:cNvPr>
                <p:cNvCxnSpPr>
                  <a:stCxn id="92" idx="6"/>
                  <a:endCxn id="89" idx="2"/>
                </p:cNvCxnSpPr>
                <p:nvPr/>
              </p:nvCxnSpPr>
              <p:spPr>
                <a:xfrm flipH="1">
                  <a:off x="2869055" y="2237102"/>
                  <a:ext cx="766936" cy="50027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直线连接符 65">
                  <a:extLst>
                    <a:ext uri="{FF2B5EF4-FFF2-40B4-BE49-F238E27FC236}">
                      <a16:creationId xmlns:a16="http://schemas.microsoft.com/office/drawing/2014/main" id="{F44684D5-ED5D-3A47-4AC2-CBCDCC13D977}"/>
                    </a:ext>
                  </a:extLst>
                </p:cNvPr>
                <p:cNvCxnSpPr>
                  <a:stCxn id="92" idx="6"/>
                  <a:endCxn id="90" idx="2"/>
                </p:cNvCxnSpPr>
                <p:nvPr/>
              </p:nvCxnSpPr>
              <p:spPr>
                <a:xfrm flipH="1">
                  <a:off x="2869055" y="2237102"/>
                  <a:ext cx="766936" cy="886216"/>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直线连接符 66">
                  <a:extLst>
                    <a:ext uri="{FF2B5EF4-FFF2-40B4-BE49-F238E27FC236}">
                      <a16:creationId xmlns:a16="http://schemas.microsoft.com/office/drawing/2014/main" id="{CDB4B65D-BE03-2CD0-176D-3B818D6CB725}"/>
                    </a:ext>
                  </a:extLst>
                </p:cNvPr>
                <p:cNvCxnSpPr>
                  <a:stCxn id="93" idx="6"/>
                  <a:endCxn id="87" idx="2"/>
                </p:cNvCxnSpPr>
                <p:nvPr/>
              </p:nvCxnSpPr>
              <p:spPr>
                <a:xfrm flipH="1" flipV="1">
                  <a:off x="2869055" y="2182777"/>
                  <a:ext cx="766936" cy="331622"/>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直线连接符 67">
                  <a:extLst>
                    <a:ext uri="{FF2B5EF4-FFF2-40B4-BE49-F238E27FC236}">
                      <a16:creationId xmlns:a16="http://schemas.microsoft.com/office/drawing/2014/main" id="{9E57DB77-DF08-7D9C-9AE5-FFDFCD746A6C}"/>
                    </a:ext>
                  </a:extLst>
                </p:cNvPr>
                <p:cNvCxnSpPr>
                  <a:stCxn id="93" idx="6"/>
                  <a:endCxn id="88" idx="2"/>
                </p:cNvCxnSpPr>
                <p:nvPr/>
              </p:nvCxnSpPr>
              <p:spPr>
                <a:xfrm flipH="1" flipV="1">
                  <a:off x="2869055" y="2460075"/>
                  <a:ext cx="766936" cy="54325"/>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直线连接符 68">
                  <a:extLst>
                    <a:ext uri="{FF2B5EF4-FFF2-40B4-BE49-F238E27FC236}">
                      <a16:creationId xmlns:a16="http://schemas.microsoft.com/office/drawing/2014/main" id="{00FE8254-1F29-9564-36BA-9943592EADE8}"/>
                    </a:ext>
                  </a:extLst>
                </p:cNvPr>
                <p:cNvCxnSpPr>
                  <a:stCxn id="93" idx="6"/>
                  <a:endCxn id="90" idx="2"/>
                </p:cNvCxnSpPr>
                <p:nvPr/>
              </p:nvCxnSpPr>
              <p:spPr>
                <a:xfrm flipH="1">
                  <a:off x="2869055" y="2514399"/>
                  <a:ext cx="766936" cy="608918"/>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直线连接符 69">
                  <a:extLst>
                    <a:ext uri="{FF2B5EF4-FFF2-40B4-BE49-F238E27FC236}">
                      <a16:creationId xmlns:a16="http://schemas.microsoft.com/office/drawing/2014/main" id="{C7688574-11C7-9169-898F-C316B790BCB0}"/>
                    </a:ext>
                  </a:extLst>
                </p:cNvPr>
                <p:cNvCxnSpPr>
                  <a:stCxn id="93" idx="6"/>
                  <a:endCxn id="89" idx="2"/>
                </p:cNvCxnSpPr>
                <p:nvPr/>
              </p:nvCxnSpPr>
              <p:spPr>
                <a:xfrm flipH="1">
                  <a:off x="2869055" y="2514399"/>
                  <a:ext cx="766936" cy="222972"/>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直线连接符 70">
                  <a:extLst>
                    <a:ext uri="{FF2B5EF4-FFF2-40B4-BE49-F238E27FC236}">
                      <a16:creationId xmlns:a16="http://schemas.microsoft.com/office/drawing/2014/main" id="{6F93C963-B4AD-0E54-426F-0F5FF0497EAF}"/>
                    </a:ext>
                  </a:extLst>
                </p:cNvPr>
                <p:cNvCxnSpPr>
                  <a:stCxn id="94" idx="6"/>
                  <a:endCxn id="87" idx="2"/>
                </p:cNvCxnSpPr>
                <p:nvPr/>
              </p:nvCxnSpPr>
              <p:spPr>
                <a:xfrm flipH="1" flipV="1">
                  <a:off x="2869055" y="2182777"/>
                  <a:ext cx="766936" cy="608919"/>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直线连接符 71">
                  <a:extLst>
                    <a:ext uri="{FF2B5EF4-FFF2-40B4-BE49-F238E27FC236}">
                      <a16:creationId xmlns:a16="http://schemas.microsoft.com/office/drawing/2014/main" id="{D04B0526-E842-C220-BC31-651C00A7A5A4}"/>
                    </a:ext>
                  </a:extLst>
                </p:cNvPr>
                <p:cNvCxnSpPr>
                  <a:stCxn id="94" idx="6"/>
                  <a:endCxn id="89" idx="2"/>
                </p:cNvCxnSpPr>
                <p:nvPr/>
              </p:nvCxnSpPr>
              <p:spPr>
                <a:xfrm flipH="1" flipV="1">
                  <a:off x="2869055" y="2737372"/>
                  <a:ext cx="766936" cy="54325"/>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直线连接符 72">
                  <a:extLst>
                    <a:ext uri="{FF2B5EF4-FFF2-40B4-BE49-F238E27FC236}">
                      <a16:creationId xmlns:a16="http://schemas.microsoft.com/office/drawing/2014/main" id="{9250904B-EBB2-F9D7-00A9-CB8B9E9FD246}"/>
                    </a:ext>
                  </a:extLst>
                </p:cNvPr>
                <p:cNvCxnSpPr>
                  <a:stCxn id="94" idx="6"/>
                  <a:endCxn id="88" idx="2"/>
                </p:cNvCxnSpPr>
                <p:nvPr/>
              </p:nvCxnSpPr>
              <p:spPr>
                <a:xfrm flipH="1" flipV="1">
                  <a:off x="2869055" y="2460075"/>
                  <a:ext cx="766936" cy="331622"/>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直线连接符 73">
                  <a:extLst>
                    <a:ext uri="{FF2B5EF4-FFF2-40B4-BE49-F238E27FC236}">
                      <a16:creationId xmlns:a16="http://schemas.microsoft.com/office/drawing/2014/main" id="{CA0E9F97-08C7-168E-1A52-452CE8D79C62}"/>
                    </a:ext>
                  </a:extLst>
                </p:cNvPr>
                <p:cNvCxnSpPr>
                  <a:stCxn id="94" idx="6"/>
                  <a:endCxn id="90" idx="2"/>
                </p:cNvCxnSpPr>
                <p:nvPr/>
              </p:nvCxnSpPr>
              <p:spPr>
                <a:xfrm flipH="1">
                  <a:off x="2869055" y="2791697"/>
                  <a:ext cx="766936" cy="33162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直线连接符 74">
                  <a:extLst>
                    <a:ext uri="{FF2B5EF4-FFF2-40B4-BE49-F238E27FC236}">
                      <a16:creationId xmlns:a16="http://schemas.microsoft.com/office/drawing/2014/main" id="{FCD369B3-1267-8A87-083B-B5650F60B58D}"/>
                    </a:ext>
                  </a:extLst>
                </p:cNvPr>
                <p:cNvCxnSpPr>
                  <a:stCxn id="95" idx="6"/>
                  <a:endCxn id="87" idx="2"/>
                </p:cNvCxnSpPr>
                <p:nvPr/>
              </p:nvCxnSpPr>
              <p:spPr>
                <a:xfrm flipH="1" flipV="1">
                  <a:off x="2869055" y="2182777"/>
                  <a:ext cx="766936" cy="1163514"/>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直线连接符 75">
                  <a:extLst>
                    <a:ext uri="{FF2B5EF4-FFF2-40B4-BE49-F238E27FC236}">
                      <a16:creationId xmlns:a16="http://schemas.microsoft.com/office/drawing/2014/main" id="{B15EB0CA-F937-55CC-CA53-C6A9DC9EB8CB}"/>
                    </a:ext>
                  </a:extLst>
                </p:cNvPr>
                <p:cNvCxnSpPr>
                  <a:stCxn id="95" idx="6"/>
                  <a:endCxn id="88" idx="2"/>
                </p:cNvCxnSpPr>
                <p:nvPr/>
              </p:nvCxnSpPr>
              <p:spPr>
                <a:xfrm flipH="1" flipV="1">
                  <a:off x="2869055" y="2460075"/>
                  <a:ext cx="766936" cy="886216"/>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直线连接符 76">
                  <a:extLst>
                    <a:ext uri="{FF2B5EF4-FFF2-40B4-BE49-F238E27FC236}">
                      <a16:creationId xmlns:a16="http://schemas.microsoft.com/office/drawing/2014/main" id="{80E2652C-80CF-FB03-D22A-1A9020D537D7}"/>
                    </a:ext>
                  </a:extLst>
                </p:cNvPr>
                <p:cNvCxnSpPr>
                  <a:stCxn id="95" idx="6"/>
                  <a:endCxn id="89" idx="2"/>
                </p:cNvCxnSpPr>
                <p:nvPr/>
              </p:nvCxnSpPr>
              <p:spPr>
                <a:xfrm flipH="1" flipV="1">
                  <a:off x="2869055" y="2737372"/>
                  <a:ext cx="766936" cy="608919"/>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直线连接符 77">
                  <a:extLst>
                    <a:ext uri="{FF2B5EF4-FFF2-40B4-BE49-F238E27FC236}">
                      <a16:creationId xmlns:a16="http://schemas.microsoft.com/office/drawing/2014/main" id="{9ACAA1BA-97B5-AE65-5B7C-89FB28F7AB20}"/>
                    </a:ext>
                  </a:extLst>
                </p:cNvPr>
                <p:cNvCxnSpPr>
                  <a:stCxn id="95" idx="6"/>
                  <a:endCxn id="90" idx="2"/>
                </p:cNvCxnSpPr>
                <p:nvPr/>
              </p:nvCxnSpPr>
              <p:spPr>
                <a:xfrm flipH="1" flipV="1">
                  <a:off x="2869055" y="3123318"/>
                  <a:ext cx="766936" cy="22297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79" name="文本框 78">
                  <a:extLst>
                    <a:ext uri="{FF2B5EF4-FFF2-40B4-BE49-F238E27FC236}">
                      <a16:creationId xmlns:a16="http://schemas.microsoft.com/office/drawing/2014/main" id="{1F5AD1A7-BA77-1B78-F082-9ABE1959501D}"/>
                    </a:ext>
                  </a:extLst>
                </p:cNvPr>
                <p:cNvSpPr txBox="1"/>
                <p:nvPr/>
              </p:nvSpPr>
              <p:spPr>
                <a:xfrm flipH="1">
                  <a:off x="3538264" y="2816417"/>
                  <a:ext cx="434148" cy="385910"/>
                </a:xfrm>
                <a:prstGeom prst="rect">
                  <a:avLst/>
                </a:prstGeom>
                <a:noFill/>
              </p:spPr>
              <p:txBody>
                <a:bodyPr wrap="none" rtlCol="0">
                  <a:spAutoFit/>
                </a:bodyPr>
                <a:lstStyle/>
                <a:p>
                  <a:pPr algn="ctr"/>
                  <a:r>
                    <a:rPr kumimoji="1" lang="en-US" altLang="zh-CN" dirty="0">
                      <a:latin typeface="Times New Roman" panose="02020603050405020304" pitchFamily="18" charset="0"/>
                      <a:cs typeface="Times New Roman" panose="02020603050405020304" pitchFamily="18" charset="0"/>
                    </a:rPr>
                    <a:t>…</a:t>
                  </a:r>
                  <a:endParaRPr kumimoji="1" lang="zh-CN" altLang="en-US" dirty="0">
                    <a:latin typeface="Times New Roman" panose="02020603050405020304" pitchFamily="18" charset="0"/>
                    <a:cs typeface="Times New Roman" panose="02020603050405020304" pitchFamily="18" charset="0"/>
                  </a:endParaRPr>
                </a:p>
              </p:txBody>
            </p:sp>
            <p:sp>
              <p:nvSpPr>
                <p:cNvPr id="80" name="文本框 79">
                  <a:extLst>
                    <a:ext uri="{FF2B5EF4-FFF2-40B4-BE49-F238E27FC236}">
                      <a16:creationId xmlns:a16="http://schemas.microsoft.com/office/drawing/2014/main" id="{0319A514-8E4A-F7DB-9583-1CC58E8E52DB}"/>
                    </a:ext>
                  </a:extLst>
                </p:cNvPr>
                <p:cNvSpPr txBox="1"/>
                <p:nvPr/>
              </p:nvSpPr>
              <p:spPr>
                <a:xfrm flipH="1">
                  <a:off x="2638107" y="2683046"/>
                  <a:ext cx="238693" cy="385910"/>
                </a:xfrm>
                <a:prstGeom prst="rect">
                  <a:avLst/>
                </a:prstGeom>
                <a:noFill/>
              </p:spPr>
              <p:txBody>
                <a:bodyPr wrap="square">
                  <a:spAutoFit/>
                </a:bodyPr>
                <a:lstStyle/>
                <a:p>
                  <a:pPr algn="ctr"/>
                  <a:r>
                    <a:rPr kumimoji="1" lang="en-US" altLang="zh-CN" dirty="0">
                      <a:latin typeface="Times New Roman" panose="02020603050405020304" pitchFamily="18" charset="0"/>
                      <a:cs typeface="Times New Roman" panose="02020603050405020304" pitchFamily="18" charset="0"/>
                    </a:rPr>
                    <a:t>…</a:t>
                  </a:r>
                  <a:endParaRPr kumimoji="1" lang="zh-CN" altLang="en-US" dirty="0">
                    <a:latin typeface="Times New Roman" panose="02020603050405020304" pitchFamily="18" charset="0"/>
                    <a:cs typeface="Times New Roman" panose="02020603050405020304" pitchFamily="18" charset="0"/>
                  </a:endParaRPr>
                </a:p>
              </p:txBody>
            </p:sp>
            <p:sp>
              <p:nvSpPr>
                <p:cNvPr id="81" name="矩形 80">
                  <a:extLst>
                    <a:ext uri="{FF2B5EF4-FFF2-40B4-BE49-F238E27FC236}">
                      <a16:creationId xmlns:a16="http://schemas.microsoft.com/office/drawing/2014/main" id="{7BF2822A-AB86-9A86-2101-A1F6D33A2E13}"/>
                    </a:ext>
                  </a:extLst>
                </p:cNvPr>
                <p:cNvSpPr/>
                <p:nvPr/>
              </p:nvSpPr>
              <p:spPr>
                <a:xfrm>
                  <a:off x="3925400" y="1884367"/>
                  <a:ext cx="180000" cy="143956"/>
                </a:xfrm>
                <a:prstGeom prst="rect">
                  <a:avLst/>
                </a:prstGeom>
                <a:solidFill>
                  <a:srgbClr val="DF7A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834026"/>
                    </a:solidFill>
                    <a:latin typeface="Times New Roman" panose="02020603050405020304" pitchFamily="18" charset="0"/>
                    <a:cs typeface="Times New Roman" panose="02020603050405020304" pitchFamily="18" charset="0"/>
                  </a:endParaRPr>
                </a:p>
              </p:txBody>
            </p:sp>
            <p:sp>
              <p:nvSpPr>
                <p:cNvPr id="82" name="矩形 81">
                  <a:extLst>
                    <a:ext uri="{FF2B5EF4-FFF2-40B4-BE49-F238E27FC236}">
                      <a16:creationId xmlns:a16="http://schemas.microsoft.com/office/drawing/2014/main" id="{79A45B68-036A-53A4-C3C6-828350AA6C0B}"/>
                    </a:ext>
                  </a:extLst>
                </p:cNvPr>
                <p:cNvSpPr/>
                <p:nvPr/>
              </p:nvSpPr>
              <p:spPr>
                <a:xfrm>
                  <a:off x="3925400" y="2171233"/>
                  <a:ext cx="180000" cy="143956"/>
                </a:xfrm>
                <a:prstGeom prst="rect">
                  <a:avLst/>
                </a:prstGeom>
                <a:solidFill>
                  <a:srgbClr val="DF7A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834026"/>
                    </a:solidFill>
                    <a:latin typeface="Times New Roman" panose="02020603050405020304" pitchFamily="18" charset="0"/>
                    <a:cs typeface="Times New Roman" panose="02020603050405020304" pitchFamily="18" charset="0"/>
                  </a:endParaRPr>
                </a:p>
              </p:txBody>
            </p:sp>
            <p:sp>
              <p:nvSpPr>
                <p:cNvPr id="83" name="矩形 82">
                  <a:extLst>
                    <a:ext uri="{FF2B5EF4-FFF2-40B4-BE49-F238E27FC236}">
                      <a16:creationId xmlns:a16="http://schemas.microsoft.com/office/drawing/2014/main" id="{097622EC-F206-980C-DA72-DF9DAE786664}"/>
                    </a:ext>
                  </a:extLst>
                </p:cNvPr>
                <p:cNvSpPr/>
                <p:nvPr/>
              </p:nvSpPr>
              <p:spPr>
                <a:xfrm>
                  <a:off x="3925400" y="2458099"/>
                  <a:ext cx="180000" cy="143956"/>
                </a:xfrm>
                <a:prstGeom prst="rect">
                  <a:avLst/>
                </a:prstGeom>
                <a:solidFill>
                  <a:srgbClr val="DF7A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834026"/>
                    </a:solidFill>
                    <a:latin typeface="Times New Roman" panose="02020603050405020304" pitchFamily="18" charset="0"/>
                    <a:cs typeface="Times New Roman" panose="02020603050405020304" pitchFamily="18" charset="0"/>
                  </a:endParaRPr>
                </a:p>
              </p:txBody>
            </p:sp>
            <p:sp>
              <p:nvSpPr>
                <p:cNvPr id="84" name="矩形 83">
                  <a:extLst>
                    <a:ext uri="{FF2B5EF4-FFF2-40B4-BE49-F238E27FC236}">
                      <a16:creationId xmlns:a16="http://schemas.microsoft.com/office/drawing/2014/main" id="{32DA8364-2370-E196-0376-CB18DB985A58}"/>
                    </a:ext>
                  </a:extLst>
                </p:cNvPr>
                <p:cNvSpPr/>
                <p:nvPr/>
              </p:nvSpPr>
              <p:spPr>
                <a:xfrm>
                  <a:off x="3925400" y="2744966"/>
                  <a:ext cx="180000" cy="143956"/>
                </a:xfrm>
                <a:prstGeom prst="rect">
                  <a:avLst/>
                </a:prstGeom>
                <a:solidFill>
                  <a:srgbClr val="DF7A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834026"/>
                    </a:solidFill>
                    <a:latin typeface="Times New Roman" panose="02020603050405020304" pitchFamily="18" charset="0"/>
                    <a:cs typeface="Times New Roman" panose="02020603050405020304" pitchFamily="18" charset="0"/>
                  </a:endParaRPr>
                </a:p>
              </p:txBody>
            </p:sp>
            <p:sp>
              <p:nvSpPr>
                <p:cNvPr id="85" name="矩形 84">
                  <a:extLst>
                    <a:ext uri="{FF2B5EF4-FFF2-40B4-BE49-F238E27FC236}">
                      <a16:creationId xmlns:a16="http://schemas.microsoft.com/office/drawing/2014/main" id="{E154C8A7-C3BA-6BF4-D479-3E176D4A4ED9}"/>
                    </a:ext>
                  </a:extLst>
                </p:cNvPr>
                <p:cNvSpPr/>
                <p:nvPr/>
              </p:nvSpPr>
              <p:spPr>
                <a:xfrm>
                  <a:off x="3925400" y="3277463"/>
                  <a:ext cx="180000" cy="143956"/>
                </a:xfrm>
                <a:prstGeom prst="rect">
                  <a:avLst/>
                </a:prstGeom>
                <a:solidFill>
                  <a:srgbClr val="DF7A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834026"/>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86" name="文本框 85">
                      <a:extLst>
                        <a:ext uri="{FF2B5EF4-FFF2-40B4-BE49-F238E27FC236}">
                          <a16:creationId xmlns:a16="http://schemas.microsoft.com/office/drawing/2014/main" id="{8F8266E8-CB99-0620-04E8-5B616628492E}"/>
                        </a:ext>
                      </a:extLst>
                    </p:cNvPr>
                    <p:cNvSpPr txBox="1"/>
                    <p:nvPr/>
                  </p:nvSpPr>
                  <p:spPr>
                    <a:xfrm>
                      <a:off x="2926243" y="1473715"/>
                      <a:ext cx="649200" cy="3859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zh-CN" i="1" smtClean="0">
                                    <a:latin typeface="Cambria Math" panose="02040503050406030204" pitchFamily="18" charset="0"/>
                                  </a:rPr>
                                </m:ctrlPr>
                              </m:sSubPr>
                              <m:e>
                                <m:r>
                                  <a:rPr lang="en-US" altLang="zh-CN" i="1">
                                    <a:latin typeface="Cambria Math" panose="02040503050406030204" pitchFamily="18" charset="0"/>
                                  </a:rPr>
                                  <m:t>𝐷</m:t>
                                </m:r>
                              </m:e>
                              <m:sub>
                                <m:r>
                                  <a:rPr lang="en-US" altLang="zh-CN" i="1">
                                    <a:latin typeface="Cambria Math" panose="02040503050406030204" pitchFamily="18" charset="0"/>
                                  </a:rPr>
                                  <m:t>𝛷</m:t>
                                </m:r>
                              </m:sub>
                            </m:sSub>
                            <m:r>
                              <a:rPr lang="en-US" altLang="zh-CN" b="0" i="1" smtClean="0">
                                <a:latin typeface="Cambria Math" panose="02040503050406030204" pitchFamily="18" charset="0"/>
                              </a:rPr>
                              <m:t>(.)</m:t>
                            </m:r>
                          </m:oMath>
                        </m:oMathPara>
                      </a14:m>
                      <a:endParaRPr lang="zh-CN" altLang="en-US" dirty="0">
                        <a:latin typeface="Times New Roman" panose="02020603050405020304" pitchFamily="18" charset="0"/>
                        <a:cs typeface="Times New Roman" panose="02020603050405020304" pitchFamily="18" charset="0"/>
                      </a:endParaRPr>
                    </a:p>
                  </p:txBody>
                </p:sp>
              </mc:Choice>
              <mc:Fallback xmlns="">
                <p:sp>
                  <p:nvSpPr>
                    <p:cNvPr id="86" name="文本框 85">
                      <a:extLst>
                        <a:ext uri="{FF2B5EF4-FFF2-40B4-BE49-F238E27FC236}">
                          <a16:creationId xmlns:a16="http://schemas.microsoft.com/office/drawing/2014/main" id="{8F8266E8-CB99-0620-04E8-5B616628492E}"/>
                        </a:ext>
                      </a:extLst>
                    </p:cNvPr>
                    <p:cNvSpPr txBox="1">
                      <a:spLocks noRot="1" noChangeAspect="1" noMove="1" noResize="1" noEditPoints="1" noAdjustHandles="1" noChangeArrowheads="1" noChangeShapeType="1" noTextEdit="1"/>
                    </p:cNvSpPr>
                    <p:nvPr/>
                  </p:nvSpPr>
                  <p:spPr>
                    <a:xfrm>
                      <a:off x="2926243" y="1473715"/>
                      <a:ext cx="649200" cy="385910"/>
                    </a:xfrm>
                    <a:prstGeom prst="rect">
                      <a:avLst/>
                    </a:prstGeom>
                    <a:blipFill>
                      <a:blip r:embed="rId4"/>
                      <a:stretch>
                        <a:fillRect r="-22000" b="-13333"/>
                      </a:stretch>
                    </a:blipFill>
                  </p:spPr>
                  <p:txBody>
                    <a:bodyPr/>
                    <a:lstStyle/>
                    <a:p>
                      <a:r>
                        <a:rPr lang="zh-CN" altLang="en-US">
                          <a:noFill/>
                        </a:rPr>
                        <a:t> </a:t>
                      </a:r>
                    </a:p>
                  </p:txBody>
                </p:sp>
              </mc:Fallback>
            </mc:AlternateContent>
          </p:grpSp>
          <p:sp>
            <p:nvSpPr>
              <p:cNvPr id="48" name="文本框 47">
                <a:extLst>
                  <a:ext uri="{FF2B5EF4-FFF2-40B4-BE49-F238E27FC236}">
                    <a16:creationId xmlns:a16="http://schemas.microsoft.com/office/drawing/2014/main" id="{716AA6C2-02C6-38DB-06AC-579D68C5165E}"/>
                  </a:ext>
                </a:extLst>
              </p:cNvPr>
              <p:cNvSpPr txBox="1"/>
              <p:nvPr/>
            </p:nvSpPr>
            <p:spPr>
              <a:xfrm>
                <a:off x="1145376" y="1218785"/>
                <a:ext cx="1336170" cy="546705"/>
              </a:xfrm>
              <a:prstGeom prst="rect">
                <a:avLst/>
              </a:prstGeom>
              <a:noFill/>
            </p:spPr>
            <p:txBody>
              <a:bodyPr wrap="square">
                <a:spAutoFit/>
              </a:bodyPr>
              <a:lstStyle/>
              <a:p>
                <a:pPr algn="ctr"/>
                <a:r>
                  <a:rPr lang="en-US" altLang="zh-CN" sz="2800" dirty="0">
                    <a:latin typeface="Times New Roman" panose="02020603050405020304" pitchFamily="18" charset="0"/>
                    <a:cs typeface="Times New Roman" panose="02020603050405020304" pitchFamily="18" charset="0"/>
                  </a:rPr>
                  <a:t>VAE</a:t>
                </a:r>
                <a:endParaRPr lang="zh-CN" altLang="en-US" sz="2800" dirty="0">
                  <a:latin typeface="Times New Roman" panose="02020603050405020304" pitchFamily="18" charset="0"/>
                  <a:cs typeface="Times New Roman" panose="02020603050405020304" pitchFamily="18" charset="0"/>
                </a:endParaRPr>
              </a:p>
            </p:txBody>
          </p:sp>
        </p:grpSp>
        <p:sp>
          <p:nvSpPr>
            <p:cNvPr id="41" name="文本框 40">
              <a:extLst>
                <a:ext uri="{FF2B5EF4-FFF2-40B4-BE49-F238E27FC236}">
                  <a16:creationId xmlns:a16="http://schemas.microsoft.com/office/drawing/2014/main" id="{C2ECB8AF-6052-5EC5-5D57-5ED48C674662}"/>
                </a:ext>
              </a:extLst>
            </p:cNvPr>
            <p:cNvSpPr txBox="1"/>
            <p:nvPr/>
          </p:nvSpPr>
          <p:spPr>
            <a:xfrm>
              <a:off x="4015102" y="2428105"/>
              <a:ext cx="450377" cy="86829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48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a:t>
              </a:r>
              <a:endParaRPr kumimoji="1" lang="zh-CN" altLang="en-US" sz="48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grpSp>
          <p:nvGrpSpPr>
            <p:cNvPr id="42" name="组合 41">
              <a:extLst>
                <a:ext uri="{FF2B5EF4-FFF2-40B4-BE49-F238E27FC236}">
                  <a16:creationId xmlns:a16="http://schemas.microsoft.com/office/drawing/2014/main" id="{46275266-0B08-8254-27FB-197A02BAE922}"/>
                </a:ext>
              </a:extLst>
            </p:cNvPr>
            <p:cNvGrpSpPr/>
            <p:nvPr/>
          </p:nvGrpSpPr>
          <p:grpSpPr>
            <a:xfrm>
              <a:off x="5005063" y="1276836"/>
              <a:ext cx="6181159" cy="2537634"/>
              <a:chOff x="5204091" y="1218785"/>
              <a:chExt cx="6181159" cy="2537634"/>
            </a:xfrm>
          </p:grpSpPr>
          <p:pic>
            <p:nvPicPr>
              <p:cNvPr id="43" name="图片 42">
                <a:extLst>
                  <a:ext uri="{FF2B5EF4-FFF2-40B4-BE49-F238E27FC236}">
                    <a16:creationId xmlns:a16="http://schemas.microsoft.com/office/drawing/2014/main" id="{8DE3D3D4-8D46-0E9E-E8BA-5D3E4C60FC39}"/>
                  </a:ext>
                </a:extLst>
              </p:cNvPr>
              <p:cNvPicPr>
                <a:picLocks noChangeAspect="1"/>
              </p:cNvPicPr>
              <p:nvPr/>
            </p:nvPicPr>
            <p:blipFill>
              <a:blip r:embed="rId5"/>
              <a:stretch>
                <a:fillRect/>
              </a:stretch>
            </p:blipFill>
            <p:spPr>
              <a:xfrm>
                <a:off x="5204091" y="1815738"/>
                <a:ext cx="2434054" cy="1836706"/>
              </a:xfrm>
              <a:prstGeom prst="rect">
                <a:avLst/>
              </a:prstGeom>
            </p:spPr>
          </p:pic>
          <p:pic>
            <p:nvPicPr>
              <p:cNvPr id="44" name="图片 43">
                <a:extLst>
                  <a:ext uri="{FF2B5EF4-FFF2-40B4-BE49-F238E27FC236}">
                    <a16:creationId xmlns:a16="http://schemas.microsoft.com/office/drawing/2014/main" id="{BAEA89ED-F7DF-A8B4-745E-2C6D18EE4B6E}"/>
                  </a:ext>
                </a:extLst>
              </p:cNvPr>
              <p:cNvPicPr>
                <a:picLocks noChangeAspect="1"/>
              </p:cNvPicPr>
              <p:nvPr/>
            </p:nvPicPr>
            <p:blipFill>
              <a:blip r:embed="rId6"/>
              <a:stretch>
                <a:fillRect/>
              </a:stretch>
            </p:blipFill>
            <p:spPr>
              <a:xfrm>
                <a:off x="8701267" y="1743432"/>
                <a:ext cx="2683983" cy="2012987"/>
              </a:xfrm>
              <a:prstGeom prst="rect">
                <a:avLst/>
              </a:prstGeom>
            </p:spPr>
          </p:pic>
          <p:sp>
            <p:nvSpPr>
              <p:cNvPr id="45" name="文本框 44">
                <a:extLst>
                  <a:ext uri="{FF2B5EF4-FFF2-40B4-BE49-F238E27FC236}">
                    <a16:creationId xmlns:a16="http://schemas.microsoft.com/office/drawing/2014/main" id="{AD7A4E10-7043-702E-6F5E-BD2AF77E80E1}"/>
                  </a:ext>
                </a:extLst>
              </p:cNvPr>
              <p:cNvSpPr txBox="1"/>
              <p:nvPr/>
            </p:nvSpPr>
            <p:spPr>
              <a:xfrm>
                <a:off x="6893677" y="1218785"/>
                <a:ext cx="3032335" cy="546705"/>
              </a:xfrm>
              <a:prstGeom prst="rect">
                <a:avLst/>
              </a:prstGeom>
              <a:noFill/>
            </p:spPr>
            <p:txBody>
              <a:bodyPr wrap="square">
                <a:spAutoFit/>
              </a:bodyPr>
              <a:lstStyle/>
              <a:p>
                <a:pPr algn="ctr"/>
                <a:r>
                  <a:rPr lang="en-US" altLang="zh-CN" sz="2800" dirty="0">
                    <a:latin typeface="Times New Roman" panose="02020603050405020304" pitchFamily="18" charset="0"/>
                    <a:cs typeface="Times New Roman" panose="02020603050405020304" pitchFamily="18" charset="0"/>
                  </a:rPr>
                  <a:t>Style-transfer</a:t>
                </a:r>
                <a:endParaRPr lang="zh-CN" altLang="en-US" sz="2800" dirty="0">
                  <a:latin typeface="Times New Roman" panose="02020603050405020304" pitchFamily="18" charset="0"/>
                  <a:cs typeface="Times New Roman" panose="02020603050405020304" pitchFamily="18" charset="0"/>
                </a:endParaRPr>
              </a:p>
            </p:txBody>
          </p:sp>
          <p:sp>
            <p:nvSpPr>
              <p:cNvPr id="46" name="燕尾形箭头 45">
                <a:extLst>
                  <a:ext uri="{FF2B5EF4-FFF2-40B4-BE49-F238E27FC236}">
                    <a16:creationId xmlns:a16="http://schemas.microsoft.com/office/drawing/2014/main" id="{84773644-B5BD-CB44-E03E-9239BFF72B22}"/>
                  </a:ext>
                </a:extLst>
              </p:cNvPr>
              <p:cNvSpPr/>
              <p:nvPr/>
            </p:nvSpPr>
            <p:spPr>
              <a:xfrm>
                <a:off x="7877096" y="2633088"/>
                <a:ext cx="720000" cy="270000"/>
              </a:xfrm>
              <a:prstGeom prst="notchedRightArrow">
                <a:avLst>
                  <a:gd name="adj1" fmla="val 50000"/>
                  <a:gd name="adj2" fmla="val 74694"/>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Times New Roman" panose="02020603050405020304" pitchFamily="18" charset="0"/>
                  <a:cs typeface="Times New Roman" panose="02020603050405020304" pitchFamily="18" charset="0"/>
                </a:endParaRPr>
              </a:p>
            </p:txBody>
          </p:sp>
        </p:grpSp>
      </p:grpSp>
      <p:grpSp>
        <p:nvGrpSpPr>
          <p:cNvPr id="5" name="组合 4">
            <a:extLst>
              <a:ext uri="{FF2B5EF4-FFF2-40B4-BE49-F238E27FC236}">
                <a16:creationId xmlns:a16="http://schemas.microsoft.com/office/drawing/2014/main" id="{B0A16FBF-A015-EAC4-804F-68770DE6BF9B}"/>
              </a:ext>
            </a:extLst>
          </p:cNvPr>
          <p:cNvGrpSpPr/>
          <p:nvPr/>
        </p:nvGrpSpPr>
        <p:grpSpPr>
          <a:xfrm>
            <a:off x="2403719" y="4430484"/>
            <a:ext cx="7786988" cy="2169773"/>
            <a:chOff x="2246980" y="4206546"/>
            <a:chExt cx="7883797" cy="2196748"/>
          </a:xfrm>
        </p:grpSpPr>
        <p:grpSp>
          <p:nvGrpSpPr>
            <p:cNvPr id="129" name="组合 128">
              <a:extLst>
                <a:ext uri="{FF2B5EF4-FFF2-40B4-BE49-F238E27FC236}">
                  <a16:creationId xmlns:a16="http://schemas.microsoft.com/office/drawing/2014/main" id="{05959EDB-032A-B3D2-97CE-08779003D8BD}"/>
                </a:ext>
              </a:extLst>
            </p:cNvPr>
            <p:cNvGrpSpPr>
              <a:grpSpLocks noChangeAspect="1"/>
            </p:cNvGrpSpPr>
            <p:nvPr/>
          </p:nvGrpSpPr>
          <p:grpSpPr>
            <a:xfrm>
              <a:off x="2246980" y="4232215"/>
              <a:ext cx="2287834" cy="2145410"/>
              <a:chOff x="467071" y="4468255"/>
              <a:chExt cx="1617333" cy="1516649"/>
            </a:xfrm>
          </p:grpSpPr>
          <mc:AlternateContent xmlns:mc="http://schemas.openxmlformats.org/markup-compatibility/2006" xmlns:a14="http://schemas.microsoft.com/office/drawing/2010/main">
            <mc:Choice Requires="a14">
              <p:sp>
                <p:nvSpPr>
                  <p:cNvPr id="130" name="文本框 129">
                    <a:extLst>
                      <a:ext uri="{FF2B5EF4-FFF2-40B4-BE49-F238E27FC236}">
                        <a16:creationId xmlns:a16="http://schemas.microsoft.com/office/drawing/2014/main" id="{2C9481D7-E80B-FF85-0E76-A8798A01F59B}"/>
                      </a:ext>
                    </a:extLst>
                  </p:cNvPr>
                  <p:cNvSpPr txBox="1"/>
                  <p:nvPr/>
                </p:nvSpPr>
                <p:spPr>
                  <a:xfrm>
                    <a:off x="672723" y="4468255"/>
                    <a:ext cx="1262543" cy="240886"/>
                  </a:xfrm>
                  <a:prstGeom prst="rect">
                    <a:avLst/>
                  </a:prstGeom>
                  <a:noFill/>
                </p:spPr>
                <p:txBody>
                  <a:bodyPr wrap="square" rtlCol="0">
                    <a:spAutoFit/>
                  </a:bodyPr>
                  <a:lstStyle/>
                  <a:p>
                    <a:pPr algn="ctr"/>
                    <a14:m>
                      <m:oMath xmlns:m="http://schemas.openxmlformats.org/officeDocument/2006/math">
                        <m:sSup>
                          <m:sSupPr>
                            <m:ctrlPr>
                              <a:rPr lang="zh-CN" altLang="zh-CN" sz="1400" i="1" smtClean="0">
                                <a:effectLst/>
                                <a:latin typeface="Cambria Math" panose="02040503050406030204" pitchFamily="18" charset="0"/>
                                <a:ea typeface="Cambria Math" panose="02040503050406030204" pitchFamily="18" charset="0"/>
                              </a:rPr>
                            </m:ctrlPr>
                          </m:s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𝑋</m:t>
                            </m:r>
                          </m:e>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𝑐𝑡𝑟𝑙</m:t>
                            </m:r>
                          </m:sup>
                        </m:sSup>
                      </m:oMath>
                    </a14:m>
                    <a:r>
                      <a:rPr lang="zh-CN" altLang="zh-CN" sz="1400" dirty="0">
                        <a:effectLst/>
                        <a:latin typeface="Times New Roman" panose="02020603050405020304" pitchFamily="18" charset="0"/>
                        <a:cs typeface="Times New Roman" panose="02020603050405020304" pitchFamily="18" charset="0"/>
                      </a:rPr>
                      <a:t> </a:t>
                    </a:r>
                    <a:endParaRPr kumimoji="1" lang="zh-CN" altLang="en-US" sz="1400" dirty="0">
                      <a:latin typeface="Times New Roman" panose="02020603050405020304" pitchFamily="18" charset="0"/>
                      <a:cs typeface="Times New Roman" panose="02020603050405020304" pitchFamily="18" charset="0"/>
                    </a:endParaRPr>
                  </a:p>
                </p:txBody>
              </p:sp>
            </mc:Choice>
            <mc:Fallback xmlns="">
              <p:sp>
                <p:nvSpPr>
                  <p:cNvPr id="130" name="文本框 129">
                    <a:extLst>
                      <a:ext uri="{FF2B5EF4-FFF2-40B4-BE49-F238E27FC236}">
                        <a16:creationId xmlns:a16="http://schemas.microsoft.com/office/drawing/2014/main" id="{2C9481D7-E80B-FF85-0E76-A8798A01F59B}"/>
                      </a:ext>
                    </a:extLst>
                  </p:cNvPr>
                  <p:cNvSpPr txBox="1">
                    <a:spLocks noRot="1" noChangeAspect="1" noMove="1" noResize="1" noEditPoints="1" noAdjustHandles="1" noChangeArrowheads="1" noChangeShapeType="1" noTextEdit="1"/>
                  </p:cNvSpPr>
                  <p:nvPr/>
                </p:nvSpPr>
                <p:spPr>
                  <a:xfrm>
                    <a:off x="672723" y="4468255"/>
                    <a:ext cx="1262543" cy="240886"/>
                  </a:xfrm>
                  <a:prstGeom prst="rect">
                    <a:avLst/>
                  </a:prstGeom>
                  <a:blipFill>
                    <a:blip r:embed="rId7"/>
                    <a:stretch>
                      <a:fillRect/>
                    </a:stretch>
                  </a:blipFill>
                </p:spPr>
                <p:txBody>
                  <a:bodyPr/>
                  <a:lstStyle/>
                  <a:p>
                    <a:r>
                      <a:rPr lang="zh-CN" altLang="en-US">
                        <a:noFill/>
                      </a:rPr>
                      <a:t> </a:t>
                    </a:r>
                  </a:p>
                </p:txBody>
              </p:sp>
            </mc:Fallback>
          </mc:AlternateContent>
          <p:sp>
            <p:nvSpPr>
              <p:cNvPr id="131" name="椭圆 130">
                <a:extLst>
                  <a:ext uri="{FF2B5EF4-FFF2-40B4-BE49-F238E27FC236}">
                    <a16:creationId xmlns:a16="http://schemas.microsoft.com/office/drawing/2014/main" id="{B4049C46-8DF0-3ED5-E641-679955CE9759}"/>
                  </a:ext>
                </a:extLst>
              </p:cNvPr>
              <p:cNvSpPr/>
              <p:nvPr/>
            </p:nvSpPr>
            <p:spPr>
              <a:xfrm>
                <a:off x="467071" y="4737304"/>
                <a:ext cx="1617333" cy="12476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Times New Roman" panose="02020603050405020304" pitchFamily="18" charset="0"/>
                  <a:cs typeface="Times New Roman" panose="02020603050405020304" pitchFamily="18" charset="0"/>
                </a:endParaRPr>
              </a:p>
            </p:txBody>
          </p:sp>
          <p:sp>
            <p:nvSpPr>
              <p:cNvPr id="132" name="椭圆 131">
                <a:extLst>
                  <a:ext uri="{FF2B5EF4-FFF2-40B4-BE49-F238E27FC236}">
                    <a16:creationId xmlns:a16="http://schemas.microsoft.com/office/drawing/2014/main" id="{ADC2625B-1D1C-1049-16B5-8667ABE86B2E}"/>
                  </a:ext>
                </a:extLst>
              </p:cNvPr>
              <p:cNvSpPr>
                <a:spLocks noChangeAspect="1"/>
              </p:cNvSpPr>
              <p:nvPr/>
            </p:nvSpPr>
            <p:spPr>
              <a:xfrm rot="4112667">
                <a:off x="536444" y="5201523"/>
                <a:ext cx="583951" cy="443867"/>
              </a:xfrm>
              <a:prstGeom prst="ellipse">
                <a:avLst/>
              </a:prstGeom>
              <a:blipFill>
                <a:blip r:embed="rId8"/>
                <a:stretch>
                  <a:fillRect l="7786" t="5564" r="3342" b="5564"/>
                </a:stretch>
              </a:blipFill>
              <a:ln w="254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Times New Roman" panose="02020603050405020304" pitchFamily="18" charset="0"/>
                  <a:cs typeface="Times New Roman" panose="02020603050405020304" pitchFamily="18" charset="0"/>
                </a:endParaRPr>
              </a:p>
            </p:txBody>
          </p:sp>
          <p:sp>
            <p:nvSpPr>
              <p:cNvPr id="133" name="椭圆 132">
                <a:extLst>
                  <a:ext uri="{FF2B5EF4-FFF2-40B4-BE49-F238E27FC236}">
                    <a16:creationId xmlns:a16="http://schemas.microsoft.com/office/drawing/2014/main" id="{7571BF58-7AA9-B0F5-A6C7-0FB11A445D93}"/>
                  </a:ext>
                </a:extLst>
              </p:cNvPr>
              <p:cNvSpPr>
                <a:spLocks noChangeAspect="1"/>
              </p:cNvSpPr>
              <p:nvPr/>
            </p:nvSpPr>
            <p:spPr>
              <a:xfrm rot="1696954">
                <a:off x="1122476" y="4813811"/>
                <a:ext cx="611149" cy="482344"/>
              </a:xfrm>
              <a:prstGeom prst="ellipse">
                <a:avLst/>
              </a:prstGeom>
              <a:blipFill>
                <a:blip r:embed="rId9"/>
                <a:stretch>
                  <a:fillRect l="5564" t="-2128" r="5564" b="13256"/>
                </a:stretch>
              </a:blipFill>
              <a:ln w="254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Times New Roman" panose="02020603050405020304" pitchFamily="18" charset="0"/>
                  <a:cs typeface="Times New Roman" panose="02020603050405020304" pitchFamily="18" charset="0"/>
                </a:endParaRPr>
              </a:p>
            </p:txBody>
          </p:sp>
          <p:sp>
            <p:nvSpPr>
              <p:cNvPr id="134" name="椭圆 133">
                <a:extLst>
                  <a:ext uri="{FF2B5EF4-FFF2-40B4-BE49-F238E27FC236}">
                    <a16:creationId xmlns:a16="http://schemas.microsoft.com/office/drawing/2014/main" id="{01504FD0-D5C8-443C-427A-0DBC04FDED0A}"/>
                  </a:ext>
                </a:extLst>
              </p:cNvPr>
              <p:cNvSpPr>
                <a:spLocks noChangeAspect="1"/>
              </p:cNvSpPr>
              <p:nvPr/>
            </p:nvSpPr>
            <p:spPr>
              <a:xfrm rot="9553939">
                <a:off x="1178892" y="5415232"/>
                <a:ext cx="633179" cy="481286"/>
              </a:xfrm>
              <a:prstGeom prst="ellipse">
                <a:avLst/>
              </a:prstGeom>
              <a:blipFill dpi="0" rotWithShape="1">
                <a:blip r:embed="rId10"/>
                <a:srcRect/>
                <a:stretch>
                  <a:fillRect l="7786" t="6000" r="6000" b="5564"/>
                </a:stretch>
              </a:blipFill>
              <a:ln w="254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Times New Roman" panose="02020603050405020304" pitchFamily="18" charset="0"/>
                  <a:cs typeface="Times New Roman" panose="02020603050405020304" pitchFamily="18" charset="0"/>
                </a:endParaRPr>
              </a:p>
            </p:txBody>
          </p:sp>
        </p:grpSp>
        <p:grpSp>
          <p:nvGrpSpPr>
            <p:cNvPr id="136" name="组合 135">
              <a:extLst>
                <a:ext uri="{FF2B5EF4-FFF2-40B4-BE49-F238E27FC236}">
                  <a16:creationId xmlns:a16="http://schemas.microsoft.com/office/drawing/2014/main" id="{4C2C0EFF-6CE5-4EFD-DC63-506A98E50D49}"/>
                </a:ext>
              </a:extLst>
            </p:cNvPr>
            <p:cNvGrpSpPr/>
            <p:nvPr/>
          </p:nvGrpSpPr>
          <p:grpSpPr>
            <a:xfrm>
              <a:off x="7868154" y="4206546"/>
              <a:ext cx="2262623" cy="2196748"/>
              <a:chOff x="467071" y="2845755"/>
              <a:chExt cx="1617333" cy="1589873"/>
            </a:xfrm>
          </p:grpSpPr>
          <p:sp>
            <p:nvSpPr>
              <p:cNvPr id="137" name="椭圆 136">
                <a:extLst>
                  <a:ext uri="{FF2B5EF4-FFF2-40B4-BE49-F238E27FC236}">
                    <a16:creationId xmlns:a16="http://schemas.microsoft.com/office/drawing/2014/main" id="{C87F2D9A-82B0-8300-7A2C-E10CBB5A1CE1}"/>
                  </a:ext>
                </a:extLst>
              </p:cNvPr>
              <p:cNvSpPr/>
              <p:nvPr/>
            </p:nvSpPr>
            <p:spPr>
              <a:xfrm>
                <a:off x="467071" y="3188028"/>
                <a:ext cx="1617333" cy="12476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38" name="文本框 137">
                    <a:extLst>
                      <a:ext uri="{FF2B5EF4-FFF2-40B4-BE49-F238E27FC236}">
                        <a16:creationId xmlns:a16="http://schemas.microsoft.com/office/drawing/2014/main" id="{1CABF8CA-30C9-B773-7A5C-76516E72940A}"/>
                      </a:ext>
                    </a:extLst>
                  </p:cNvPr>
                  <p:cNvSpPr txBox="1"/>
                  <p:nvPr/>
                </p:nvSpPr>
                <p:spPr>
                  <a:xfrm>
                    <a:off x="553041" y="2845755"/>
                    <a:ext cx="1529507" cy="274241"/>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p>
                            <m:sSupPr>
                              <m:ctrlPr>
                                <a:rPr lang="zh-CN" altLang="zh-CN" i="1" smtClean="0">
                                  <a:effectLst/>
                                  <a:latin typeface="Cambria Math" panose="02040503050406030204" pitchFamily="18" charset="0"/>
                                  <a:ea typeface="Cambria Math" panose="02040503050406030204" pitchFamily="18" charset="0"/>
                                </a:rPr>
                              </m:ctrlPr>
                            </m:sSupPr>
                            <m:e>
                              <m:r>
                                <a:rPr lang="en-US" altLang="zh-CN" i="1">
                                  <a:effectLst/>
                                  <a:latin typeface="Cambria Math" panose="02040503050406030204" pitchFamily="18" charset="0"/>
                                  <a:ea typeface="宋体" panose="02010600030101010101" pitchFamily="2" charset="-122"/>
                                  <a:cs typeface="Times New Roman" panose="02020603050405020304" pitchFamily="18" charset="0"/>
                                </a:rPr>
                                <m:t>𝑋</m:t>
                              </m:r>
                            </m:e>
                            <m:sup>
                              <m:r>
                                <a:rPr lang="en-US" altLang="zh-CN" b="0" i="1" smtClean="0">
                                  <a:effectLst/>
                                  <a:latin typeface="Cambria Math" panose="02040503050406030204" pitchFamily="18" charset="0"/>
                                  <a:ea typeface="宋体" panose="02010600030101010101" pitchFamily="2" charset="-122"/>
                                  <a:cs typeface="Times New Roman" panose="02020603050405020304" pitchFamily="18" charset="0"/>
                                </a:rPr>
                                <m:t>𝑝𝑒𝑟𝑏</m:t>
                              </m:r>
                            </m:sup>
                          </m:sSup>
                        </m:oMath>
                      </m:oMathPara>
                    </a14:m>
                    <a:endParaRPr kumimoji="1" lang="zh-CN" altLang="en-US" dirty="0">
                      <a:latin typeface="Times New Roman" panose="02020603050405020304" pitchFamily="18" charset="0"/>
                      <a:cs typeface="Times New Roman" panose="02020603050405020304" pitchFamily="18" charset="0"/>
                    </a:endParaRPr>
                  </a:p>
                </p:txBody>
              </p:sp>
            </mc:Choice>
            <mc:Fallback xmlns="">
              <p:sp>
                <p:nvSpPr>
                  <p:cNvPr id="138" name="文本框 137">
                    <a:extLst>
                      <a:ext uri="{FF2B5EF4-FFF2-40B4-BE49-F238E27FC236}">
                        <a16:creationId xmlns:a16="http://schemas.microsoft.com/office/drawing/2014/main" id="{1CABF8CA-30C9-B773-7A5C-76516E72940A}"/>
                      </a:ext>
                    </a:extLst>
                  </p:cNvPr>
                  <p:cNvSpPr txBox="1">
                    <a:spLocks noRot="1" noChangeAspect="1" noMove="1" noResize="1" noEditPoints="1" noAdjustHandles="1" noChangeArrowheads="1" noChangeShapeType="1" noTextEdit="1"/>
                  </p:cNvSpPr>
                  <p:nvPr/>
                </p:nvSpPr>
                <p:spPr>
                  <a:xfrm>
                    <a:off x="553041" y="2845755"/>
                    <a:ext cx="1529507" cy="274241"/>
                  </a:xfrm>
                  <a:prstGeom prst="rect">
                    <a:avLst/>
                  </a:prstGeom>
                  <a:blipFill>
                    <a:blip r:embed="rId11"/>
                    <a:stretch>
                      <a:fillRect/>
                    </a:stretch>
                  </a:blipFill>
                </p:spPr>
                <p:txBody>
                  <a:bodyPr/>
                  <a:lstStyle/>
                  <a:p>
                    <a:r>
                      <a:rPr lang="zh-CN" altLang="en-US">
                        <a:noFill/>
                      </a:rPr>
                      <a:t> </a:t>
                    </a:r>
                  </a:p>
                </p:txBody>
              </p:sp>
            </mc:Fallback>
          </mc:AlternateContent>
          <p:sp>
            <p:nvSpPr>
              <p:cNvPr id="139" name="椭圆 138">
                <a:extLst>
                  <a:ext uri="{FF2B5EF4-FFF2-40B4-BE49-F238E27FC236}">
                    <a16:creationId xmlns:a16="http://schemas.microsoft.com/office/drawing/2014/main" id="{DB4D00CE-4E46-FA7D-F243-2BBF58777048}"/>
                  </a:ext>
                </a:extLst>
              </p:cNvPr>
              <p:cNvSpPr>
                <a:spLocks noChangeAspect="1"/>
              </p:cNvSpPr>
              <p:nvPr/>
            </p:nvSpPr>
            <p:spPr>
              <a:xfrm rot="6982807">
                <a:off x="1345678" y="3679425"/>
                <a:ext cx="690223" cy="506044"/>
              </a:xfrm>
              <a:prstGeom prst="ellipse">
                <a:avLst/>
              </a:prstGeom>
              <a:blipFill>
                <a:blip r:embed="rId12"/>
                <a:stretch>
                  <a:fillRect l="5564" t="5564" r="5564" b="5564"/>
                </a:stretch>
              </a:blipFill>
              <a:ln w="254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Times New Roman" panose="02020603050405020304" pitchFamily="18" charset="0"/>
                  <a:cs typeface="Times New Roman" panose="02020603050405020304" pitchFamily="18" charset="0"/>
                </a:endParaRPr>
              </a:p>
            </p:txBody>
          </p:sp>
          <p:sp>
            <p:nvSpPr>
              <p:cNvPr id="140" name="椭圆 139">
                <a:extLst>
                  <a:ext uri="{FF2B5EF4-FFF2-40B4-BE49-F238E27FC236}">
                    <a16:creationId xmlns:a16="http://schemas.microsoft.com/office/drawing/2014/main" id="{AAC415C6-CDA2-B472-87BE-3C87AD60A395}"/>
                  </a:ext>
                </a:extLst>
              </p:cNvPr>
              <p:cNvSpPr>
                <a:spLocks noChangeAspect="1"/>
              </p:cNvSpPr>
              <p:nvPr/>
            </p:nvSpPr>
            <p:spPr>
              <a:xfrm rot="20713275">
                <a:off x="895444" y="3238803"/>
                <a:ext cx="649169" cy="512351"/>
              </a:xfrm>
              <a:prstGeom prst="ellipse">
                <a:avLst/>
              </a:prstGeom>
              <a:blipFill dpi="0" rotWithShape="1">
                <a:blip r:embed="rId13"/>
                <a:srcRect/>
                <a:stretch>
                  <a:fillRect l="5564" t="-4000" r="5564" b="3000"/>
                </a:stretch>
              </a:blipFill>
              <a:ln w="254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Times New Roman" panose="02020603050405020304" pitchFamily="18" charset="0"/>
                  <a:cs typeface="Times New Roman" panose="02020603050405020304" pitchFamily="18" charset="0"/>
                </a:endParaRPr>
              </a:p>
            </p:txBody>
          </p:sp>
          <p:sp>
            <p:nvSpPr>
              <p:cNvPr id="141" name="椭圆 140">
                <a:extLst>
                  <a:ext uri="{FF2B5EF4-FFF2-40B4-BE49-F238E27FC236}">
                    <a16:creationId xmlns:a16="http://schemas.microsoft.com/office/drawing/2014/main" id="{06FAAD73-DF71-7E7C-3D38-2BD822BD5780}"/>
                  </a:ext>
                </a:extLst>
              </p:cNvPr>
              <p:cNvSpPr>
                <a:spLocks noChangeAspect="1"/>
              </p:cNvSpPr>
              <p:nvPr/>
            </p:nvSpPr>
            <p:spPr>
              <a:xfrm rot="1696954">
                <a:off x="593334" y="3798160"/>
                <a:ext cx="658413" cy="519646"/>
              </a:xfrm>
              <a:prstGeom prst="ellipse">
                <a:avLst/>
              </a:prstGeom>
              <a:blipFill>
                <a:blip r:embed="rId14"/>
                <a:stretch>
                  <a:fillRect l="8993" t="8433" r="8993" b="8433"/>
                </a:stretch>
              </a:blipFill>
              <a:ln w="254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Times New Roman" panose="02020603050405020304" pitchFamily="18" charset="0"/>
                  <a:cs typeface="Times New Roman" panose="02020603050405020304" pitchFamily="18" charset="0"/>
                </a:endParaRPr>
              </a:p>
            </p:txBody>
          </p:sp>
        </p:grpSp>
        <p:grpSp>
          <p:nvGrpSpPr>
            <p:cNvPr id="3" name="组合 2">
              <a:extLst>
                <a:ext uri="{FF2B5EF4-FFF2-40B4-BE49-F238E27FC236}">
                  <a16:creationId xmlns:a16="http://schemas.microsoft.com/office/drawing/2014/main" id="{7C1C928C-8E0D-E9EC-FE15-F52A3CA32F44}"/>
                </a:ext>
              </a:extLst>
            </p:cNvPr>
            <p:cNvGrpSpPr/>
            <p:nvPr/>
          </p:nvGrpSpPr>
          <p:grpSpPr>
            <a:xfrm>
              <a:off x="5079773" y="4503250"/>
              <a:ext cx="2243423" cy="1609845"/>
              <a:chOff x="4958863" y="4653136"/>
              <a:chExt cx="2243423" cy="1609845"/>
            </a:xfrm>
          </p:grpSpPr>
          <p:sp>
            <p:nvSpPr>
              <p:cNvPr id="135" name="燕尾形箭头 134">
                <a:extLst>
                  <a:ext uri="{FF2B5EF4-FFF2-40B4-BE49-F238E27FC236}">
                    <a16:creationId xmlns:a16="http://schemas.microsoft.com/office/drawing/2014/main" id="{26AEFDC2-324F-7D94-A5F1-F9701945BA94}"/>
                  </a:ext>
                </a:extLst>
              </p:cNvPr>
              <p:cNvSpPr/>
              <p:nvPr/>
            </p:nvSpPr>
            <p:spPr>
              <a:xfrm>
                <a:off x="5396416" y="5198246"/>
                <a:ext cx="1368317" cy="513120"/>
              </a:xfrm>
              <a:prstGeom prst="notchedRightArrow">
                <a:avLst>
                  <a:gd name="adj1" fmla="val 50000"/>
                  <a:gd name="adj2" fmla="val 74694"/>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Times New Roman" panose="02020603050405020304" pitchFamily="18" charset="0"/>
                  <a:cs typeface="Times New Roman" panose="02020603050405020304" pitchFamily="18" charset="0"/>
                </a:endParaRPr>
              </a:p>
            </p:txBody>
          </p:sp>
          <p:sp>
            <p:nvSpPr>
              <p:cNvPr id="142" name="文本框 141">
                <a:extLst>
                  <a:ext uri="{FF2B5EF4-FFF2-40B4-BE49-F238E27FC236}">
                    <a16:creationId xmlns:a16="http://schemas.microsoft.com/office/drawing/2014/main" id="{6B328810-C942-5A38-BE25-F89A8633C774}"/>
                  </a:ext>
                </a:extLst>
              </p:cNvPr>
              <p:cNvSpPr txBox="1"/>
              <p:nvPr/>
            </p:nvSpPr>
            <p:spPr>
              <a:xfrm>
                <a:off x="4958863" y="4653136"/>
                <a:ext cx="2243423" cy="529725"/>
              </a:xfrm>
              <a:prstGeom prst="rect">
                <a:avLst/>
              </a:prstGeom>
              <a:noFill/>
            </p:spPr>
            <p:txBody>
              <a:bodyPr wrap="square">
                <a:spAutoFit/>
              </a:bodyPr>
              <a:lstStyle/>
              <a:p>
                <a:pPr algn="ctr"/>
                <a:r>
                  <a:rPr lang="en-US" altLang="zh-CN" sz="2800" dirty="0">
                    <a:latin typeface="Times New Roman" panose="02020603050405020304" pitchFamily="18" charset="0"/>
                    <a:cs typeface="Times New Roman" panose="02020603050405020304" pitchFamily="18" charset="0"/>
                  </a:rPr>
                  <a:t>perturbation</a:t>
                </a:r>
                <a:endParaRPr lang="zh-CN" altLang="en-US" sz="2800" dirty="0">
                  <a:latin typeface="Times New Roman" panose="02020603050405020304" pitchFamily="18" charset="0"/>
                  <a:cs typeface="Times New Roman" panose="02020603050405020304" pitchFamily="18" charset="0"/>
                </a:endParaRPr>
              </a:p>
            </p:txBody>
          </p:sp>
          <p:sp>
            <p:nvSpPr>
              <p:cNvPr id="143" name="文本框 142">
                <a:extLst>
                  <a:ext uri="{FF2B5EF4-FFF2-40B4-BE49-F238E27FC236}">
                    <a16:creationId xmlns:a16="http://schemas.microsoft.com/office/drawing/2014/main" id="{B12671B8-5A7B-33D9-9FCF-55BBF20E6060}"/>
                  </a:ext>
                </a:extLst>
              </p:cNvPr>
              <p:cNvSpPr txBox="1"/>
              <p:nvPr/>
            </p:nvSpPr>
            <p:spPr>
              <a:xfrm>
                <a:off x="4958863" y="5733256"/>
                <a:ext cx="2243423" cy="529725"/>
              </a:xfrm>
              <a:prstGeom prst="rect">
                <a:avLst/>
              </a:prstGeom>
              <a:noFill/>
            </p:spPr>
            <p:txBody>
              <a:bodyPr wrap="square">
                <a:spAutoFit/>
              </a:bodyPr>
              <a:lstStyle/>
              <a:p>
                <a:pPr algn="ctr"/>
                <a:r>
                  <a:rPr lang="zh-CN" altLang="en-US" sz="2800" dirty="0">
                    <a:latin typeface="Times New Roman" panose="02020603050405020304" pitchFamily="18" charset="0"/>
                    <a:cs typeface="Times New Roman" panose="02020603050405020304" pitchFamily="18" charset="0"/>
                  </a:rPr>
                  <a:t>扰动</a:t>
                </a:r>
              </a:p>
            </p:txBody>
          </p:sp>
        </p:grpSp>
      </p:grpSp>
      <p:grpSp>
        <p:nvGrpSpPr>
          <p:cNvPr id="11" name="组合 10">
            <a:extLst>
              <a:ext uri="{FF2B5EF4-FFF2-40B4-BE49-F238E27FC236}">
                <a16:creationId xmlns:a16="http://schemas.microsoft.com/office/drawing/2014/main" id="{8D83E490-3A0A-B20F-06EE-E9EE83E66F21}"/>
              </a:ext>
            </a:extLst>
          </p:cNvPr>
          <p:cNvGrpSpPr/>
          <p:nvPr/>
        </p:nvGrpSpPr>
        <p:grpSpPr>
          <a:xfrm>
            <a:off x="4770771" y="3596965"/>
            <a:ext cx="3052884" cy="768139"/>
            <a:chOff x="4830465" y="3854782"/>
            <a:chExt cx="3052884" cy="768139"/>
          </a:xfrm>
        </p:grpSpPr>
        <p:sp>
          <p:nvSpPr>
            <p:cNvPr id="144" name="燕尾形箭头 143">
              <a:extLst>
                <a:ext uri="{FF2B5EF4-FFF2-40B4-BE49-F238E27FC236}">
                  <a16:creationId xmlns:a16="http://schemas.microsoft.com/office/drawing/2014/main" id="{9A29BEE6-C0FE-19C9-5012-A4F942B0E65C}"/>
                </a:ext>
              </a:extLst>
            </p:cNvPr>
            <p:cNvSpPr/>
            <p:nvPr/>
          </p:nvSpPr>
          <p:spPr>
            <a:xfrm rot="5400000">
              <a:off x="5972838" y="4028157"/>
              <a:ext cx="768139" cy="421389"/>
            </a:xfrm>
            <a:prstGeom prst="notchedRightArrow">
              <a:avLst>
                <a:gd name="adj1" fmla="val 50000"/>
                <a:gd name="adj2" fmla="val 74694"/>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800">
                <a:latin typeface="Times New Roman" panose="02020603050405020304" pitchFamily="18" charset="0"/>
                <a:cs typeface="Times New Roman" panose="02020603050405020304" pitchFamily="18" charset="0"/>
              </a:endParaRPr>
            </a:p>
          </p:txBody>
        </p:sp>
        <p:sp>
          <p:nvSpPr>
            <p:cNvPr id="8" name="文本框 7">
              <a:extLst>
                <a:ext uri="{FF2B5EF4-FFF2-40B4-BE49-F238E27FC236}">
                  <a16:creationId xmlns:a16="http://schemas.microsoft.com/office/drawing/2014/main" id="{D3F3E4FD-EADE-3DD3-31C2-D1323689D4A4}"/>
                </a:ext>
              </a:extLst>
            </p:cNvPr>
            <p:cNvSpPr txBox="1"/>
            <p:nvPr/>
          </p:nvSpPr>
          <p:spPr>
            <a:xfrm>
              <a:off x="6443349" y="3977241"/>
              <a:ext cx="1440000" cy="523220"/>
            </a:xfrm>
            <a:prstGeom prst="rect">
              <a:avLst/>
            </a:prstGeom>
            <a:noFill/>
          </p:spPr>
          <p:txBody>
            <a:bodyPr wrap="square" rtlCol="0">
              <a:spAutoFit/>
            </a:bodyPr>
            <a:lstStyle/>
            <a:p>
              <a:pPr algn="ctr"/>
              <a:r>
                <a:rPr kumimoji="1" lang="zh-CN" altLang="en-US" sz="2800" dirty="0">
                  <a:latin typeface="Times New Roman" panose="02020603050405020304" pitchFamily="18" charset="0"/>
                  <a:cs typeface="Times New Roman" panose="02020603050405020304" pitchFamily="18" charset="0"/>
                </a:rPr>
                <a:t>预测</a:t>
              </a:r>
            </a:p>
          </p:txBody>
        </p:sp>
        <p:sp>
          <p:nvSpPr>
            <p:cNvPr id="145" name="文本框 144">
              <a:extLst>
                <a:ext uri="{FF2B5EF4-FFF2-40B4-BE49-F238E27FC236}">
                  <a16:creationId xmlns:a16="http://schemas.microsoft.com/office/drawing/2014/main" id="{A0F617A6-5C79-006D-E512-5AD575A49AFB}"/>
                </a:ext>
              </a:extLst>
            </p:cNvPr>
            <p:cNvSpPr txBox="1"/>
            <p:nvPr/>
          </p:nvSpPr>
          <p:spPr>
            <a:xfrm>
              <a:off x="4830465" y="3977241"/>
              <a:ext cx="1440000" cy="523220"/>
            </a:xfrm>
            <a:prstGeom prst="rect">
              <a:avLst/>
            </a:prstGeom>
            <a:noFill/>
          </p:spPr>
          <p:txBody>
            <a:bodyPr wrap="none" rtlCol="0">
              <a:spAutoFit/>
            </a:bodyPr>
            <a:lstStyle/>
            <a:p>
              <a:pPr algn="ctr"/>
              <a:r>
                <a:rPr kumimoji="1" lang="en-US" altLang="zh-CN" sz="2800" dirty="0">
                  <a:latin typeface="Times New Roman" panose="02020603050405020304" pitchFamily="18" charset="0"/>
                  <a:cs typeface="Times New Roman" panose="02020603050405020304" pitchFamily="18" charset="0"/>
                </a:rPr>
                <a:t>predict</a:t>
              </a:r>
              <a:endParaRPr kumimoji="1" lang="zh-CN" altLang="en-US" sz="2800" dirty="0">
                <a:latin typeface="Times New Roman" panose="02020603050405020304" pitchFamily="18" charset="0"/>
                <a:cs typeface="Times New Roman" panose="02020603050405020304" pitchFamily="18" charset="0"/>
              </a:endParaRPr>
            </a:p>
          </p:txBody>
        </p:sp>
      </p:grpSp>
      <p:sp>
        <p:nvSpPr>
          <p:cNvPr id="14" name="上弧形箭头 13">
            <a:extLst>
              <a:ext uri="{FF2B5EF4-FFF2-40B4-BE49-F238E27FC236}">
                <a16:creationId xmlns:a16="http://schemas.microsoft.com/office/drawing/2014/main" id="{56CAAA10-1297-0A24-805B-3C90D43AF968}"/>
              </a:ext>
            </a:extLst>
          </p:cNvPr>
          <p:cNvSpPr/>
          <p:nvPr/>
        </p:nvSpPr>
        <p:spPr>
          <a:xfrm rot="19890898">
            <a:off x="9375493" y="3057151"/>
            <a:ext cx="780636" cy="386049"/>
          </a:xfrm>
          <a:prstGeom prst="curvedUp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Tree>
    <p:extLst>
      <p:ext uri="{BB962C8B-B14F-4D97-AF65-F5344CB8AC3E}">
        <p14:creationId xmlns:p14="http://schemas.microsoft.com/office/powerpoint/2010/main" val="177301642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2F37DF55-B6C7-48A0-8577-B3871C955FF4}"/>
              </a:ext>
            </a:extLst>
          </p:cNvPr>
          <p:cNvPicPr>
            <a:picLocks noChangeAspect="1"/>
          </p:cNvPicPr>
          <p:nvPr/>
        </p:nvPicPr>
        <p:blipFill rotWithShape="1">
          <a:blip r:embed="rId2">
            <a:extLst>
              <a:ext uri="{28A0092B-C50C-407E-A947-70E740481C1C}">
                <a14:useLocalDpi xmlns:a14="http://schemas.microsoft.com/office/drawing/2010/main" val="0"/>
              </a:ext>
            </a:extLst>
          </a:blip>
          <a:srcRect l="33687" t="30491" b="28804"/>
          <a:stretch/>
        </p:blipFill>
        <p:spPr>
          <a:xfrm>
            <a:off x="0" y="0"/>
            <a:ext cx="10704512" cy="6858000"/>
          </a:xfrm>
          <a:prstGeom prst="rect">
            <a:avLst/>
          </a:prstGeom>
        </p:spPr>
      </p:pic>
      <p:sp>
        <p:nvSpPr>
          <p:cNvPr id="6" name="矩形 5">
            <a:extLst>
              <a:ext uri="{FF2B5EF4-FFF2-40B4-BE49-F238E27FC236}">
                <a16:creationId xmlns:a16="http://schemas.microsoft.com/office/drawing/2014/main" id="{FB028E7E-1C86-46BB-9350-877210917030}"/>
              </a:ext>
            </a:extLst>
          </p:cNvPr>
          <p:cNvSpPr/>
          <p:nvPr/>
        </p:nvSpPr>
        <p:spPr>
          <a:xfrm>
            <a:off x="8809662" y="1340768"/>
            <a:ext cx="2505045" cy="1200329"/>
          </a:xfrm>
          <a:prstGeom prst="rect">
            <a:avLst/>
          </a:prstGeom>
        </p:spPr>
        <p:txBody>
          <a:bodyPr wrap="none">
            <a:spAutoFit/>
          </a:bodyPr>
          <a:lstStyle/>
          <a:p>
            <a:r>
              <a:rPr lang="en-US" altLang="zh-CN" sz="4400" b="1" dirty="0">
                <a:solidFill>
                  <a:schemeClr val="tx1">
                    <a:lumMod val="65000"/>
                    <a:lumOff val="35000"/>
                  </a:schemeClr>
                </a:solidFill>
                <a:latin typeface="Franklin Gothic Medium Cond" panose="020B0606030402020204" pitchFamily="34" charset="0"/>
              </a:rPr>
              <a:t>PART</a:t>
            </a:r>
            <a:r>
              <a:rPr lang="en-US" altLang="zh-CN" sz="6600" b="1" dirty="0">
                <a:solidFill>
                  <a:srgbClr val="F57FB0"/>
                </a:solidFill>
                <a:latin typeface="Franklin Gothic Medium Cond" panose="020B0606030402020204" pitchFamily="34" charset="0"/>
              </a:rPr>
              <a:t>  </a:t>
            </a:r>
            <a:r>
              <a:rPr lang="en-US" altLang="zh-CN" sz="7200" b="1" dirty="0">
                <a:solidFill>
                  <a:srgbClr val="F57FB0"/>
                </a:solidFill>
                <a:latin typeface="Franklin Gothic Medium Cond" panose="020B0606030402020204" pitchFamily="34" charset="0"/>
              </a:rPr>
              <a:t>0</a:t>
            </a:r>
            <a:r>
              <a:rPr lang="en-US" altLang="zh-CN" sz="7200" b="1" dirty="0">
                <a:solidFill>
                  <a:srgbClr val="6BC0E8"/>
                </a:solidFill>
                <a:latin typeface="Franklin Gothic Medium Cond" panose="020B0606030402020204" pitchFamily="34" charset="0"/>
              </a:rPr>
              <a:t>3</a:t>
            </a:r>
            <a:endParaRPr lang="en-US" altLang="zh-CN" sz="6600" b="1" dirty="0">
              <a:solidFill>
                <a:srgbClr val="6BC0E8"/>
              </a:solidFill>
              <a:latin typeface="Franklin Gothic Medium Cond" panose="020B0606030402020204" pitchFamily="34" charset="0"/>
            </a:endParaRPr>
          </a:p>
        </p:txBody>
      </p:sp>
      <p:sp>
        <p:nvSpPr>
          <p:cNvPr id="4" name="TextBox 7">
            <a:extLst>
              <a:ext uri="{FF2B5EF4-FFF2-40B4-BE49-F238E27FC236}">
                <a16:creationId xmlns:a16="http://schemas.microsoft.com/office/drawing/2014/main" id="{0666EC7D-4CB6-4FA3-8787-120FC8EE33D8}"/>
              </a:ext>
            </a:extLst>
          </p:cNvPr>
          <p:cNvSpPr>
            <a:spLocks noChangeArrowheads="1"/>
          </p:cNvSpPr>
          <p:nvPr/>
        </p:nvSpPr>
        <p:spPr bwMode="auto">
          <a:xfrm>
            <a:off x="6824583" y="4147850"/>
            <a:ext cx="449012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r" fontAlgn="auto">
              <a:spcBef>
                <a:spcPts val="0"/>
              </a:spcBef>
              <a:spcAft>
                <a:spcPts val="0"/>
              </a:spcAft>
              <a:defRPr/>
            </a:pPr>
            <a:r>
              <a:rPr lang="en-US" altLang="zh-CN" spc="600" dirty="0">
                <a:solidFill>
                  <a:schemeClr val="tx1">
                    <a:lumMod val="50000"/>
                    <a:lumOff val="50000"/>
                  </a:schemeClr>
                </a:solidFill>
                <a:latin typeface="Swis721 Lt BT" panose="020B0403020202020204" pitchFamily="34" charset="0"/>
                <a:ea typeface="微软雅黑" panose="020B0503020204020204" pitchFamily="34" charset="-122"/>
                <a:cs typeface="LilyUPC" panose="020B0604020202020204" pitchFamily="34" charset="-34"/>
                <a:sym typeface="微软雅黑" panose="020B0503020204020204" pitchFamily="34" charset="-122"/>
              </a:rPr>
              <a:t>scPerb</a:t>
            </a:r>
            <a:endParaRPr lang="zh-CN" altLang="en-US" spc="600" dirty="0">
              <a:solidFill>
                <a:schemeClr val="tx1">
                  <a:lumMod val="50000"/>
                  <a:lumOff val="50000"/>
                </a:schemeClr>
              </a:solidFill>
              <a:latin typeface="Swis721 Lt BT" panose="020B0403020202020204" pitchFamily="34" charset="0"/>
              <a:ea typeface="微软雅黑" panose="020B0503020204020204" pitchFamily="34" charset="-122"/>
              <a:cs typeface="LilyUPC" panose="020B0604020202020204" pitchFamily="34" charset="-34"/>
              <a:sym typeface="微软雅黑" panose="020B0503020204020204" pitchFamily="34" charset="-122"/>
            </a:endParaRPr>
          </a:p>
        </p:txBody>
      </p:sp>
      <p:sp>
        <p:nvSpPr>
          <p:cNvPr id="7" name="TextBox 7">
            <a:extLst>
              <a:ext uri="{FF2B5EF4-FFF2-40B4-BE49-F238E27FC236}">
                <a16:creationId xmlns:a16="http://schemas.microsoft.com/office/drawing/2014/main" id="{BEF6D50F-D174-4979-85D5-A2DF147417A8}"/>
              </a:ext>
            </a:extLst>
          </p:cNvPr>
          <p:cNvSpPr>
            <a:spLocks noChangeArrowheads="1"/>
          </p:cNvSpPr>
          <p:nvPr/>
        </p:nvSpPr>
        <p:spPr bwMode="auto">
          <a:xfrm>
            <a:off x="6493917" y="2928975"/>
            <a:ext cx="482079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r" fontAlgn="auto">
              <a:spcBef>
                <a:spcPts val="0"/>
              </a:spcBef>
              <a:spcAft>
                <a:spcPts val="0"/>
              </a:spcAft>
              <a:defRPr/>
            </a:pPr>
            <a:r>
              <a:rPr lang="zh-CN" altLang="en-US" sz="5400" b="1" spc="600" dirty="0">
                <a:solidFill>
                  <a:srgbClr val="F57FB0"/>
                </a:solidFill>
                <a:latin typeface="微软雅黑" panose="020B0503020204020204" pitchFamily="34" charset="-122"/>
                <a:ea typeface="微软雅黑" panose="020B0503020204020204" pitchFamily="34" charset="-122"/>
                <a:sym typeface="微软雅黑" panose="020B0503020204020204" pitchFamily="34" charset="-122"/>
              </a:rPr>
              <a:t>研究内容</a:t>
            </a:r>
          </a:p>
        </p:txBody>
      </p:sp>
    </p:spTree>
    <p:extLst>
      <p:ext uri="{BB962C8B-B14F-4D97-AF65-F5344CB8AC3E}">
        <p14:creationId xmlns:p14="http://schemas.microsoft.com/office/powerpoint/2010/main" val="209987835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iterate type="lt">
                                    <p:tmPct val="50000"/>
                                  </p:iterate>
                                  <p:childTnLst>
                                    <p:set>
                                      <p:cBhvr>
                                        <p:cTn id="6" dur="1" fill="hold">
                                          <p:stCondLst>
                                            <p:cond delay="0"/>
                                          </p:stCondLst>
                                        </p:cTn>
                                        <p:tgtEl>
                                          <p:spTgt spid="6"/>
                                        </p:tgtEl>
                                        <p:attrNameLst>
                                          <p:attrName>style.visibility</p:attrName>
                                        </p:attrNameLst>
                                      </p:cBhvr>
                                      <p:to>
                                        <p:strVal val="visible"/>
                                      </p:to>
                                    </p:set>
                                    <p:anim calcmode="lin" valueType="num">
                                      <p:cBhvr>
                                        <p:cTn id="7" dur="250" fill="hold"/>
                                        <p:tgtEl>
                                          <p:spTgt spid="6"/>
                                        </p:tgtEl>
                                        <p:attrNameLst>
                                          <p:attrName>ppt_w</p:attrName>
                                        </p:attrNameLst>
                                      </p:cBhvr>
                                      <p:tavLst>
                                        <p:tav tm="0">
                                          <p:val>
                                            <p:fltVal val="0"/>
                                          </p:val>
                                        </p:tav>
                                        <p:tav tm="100000">
                                          <p:val>
                                            <p:strVal val="#ppt_w"/>
                                          </p:val>
                                        </p:tav>
                                      </p:tavLst>
                                    </p:anim>
                                    <p:anim calcmode="lin" valueType="num">
                                      <p:cBhvr>
                                        <p:cTn id="8" dur="250" fill="hold"/>
                                        <p:tgtEl>
                                          <p:spTgt spid="6"/>
                                        </p:tgtEl>
                                        <p:attrNameLst>
                                          <p:attrName>ppt_h</p:attrName>
                                        </p:attrNameLst>
                                      </p:cBhvr>
                                      <p:tavLst>
                                        <p:tav tm="0">
                                          <p:val>
                                            <p:fltVal val="0"/>
                                          </p:val>
                                        </p:tav>
                                        <p:tav tm="100000">
                                          <p:val>
                                            <p:strVal val="#ppt_h"/>
                                          </p:val>
                                        </p:tav>
                                      </p:tavLst>
                                    </p:anim>
                                    <p:animEffect transition="in" filter="fade">
                                      <p:cBhvr>
                                        <p:cTn id="9" dur="250"/>
                                        <p:tgtEl>
                                          <p:spTgt spid="6"/>
                                        </p:tgtEl>
                                      </p:cBhvr>
                                    </p:animEffect>
                                  </p:childTnLst>
                                </p:cTn>
                              </p:par>
                            </p:childTnLst>
                          </p:cTn>
                        </p:par>
                        <p:par>
                          <p:cTn id="10" fill="hold">
                            <p:stCondLst>
                              <p:cond delay="875"/>
                            </p:stCondLst>
                            <p:childTnLst>
                              <p:par>
                                <p:cTn id="11" presetID="53" presetClass="entr" presetSubtype="16" fill="hold" grpId="0" nodeType="afterEffect">
                                  <p:stCondLst>
                                    <p:cond delay="0"/>
                                  </p:stCondLst>
                                  <p:iterate type="lt">
                                    <p:tmPct val="10000"/>
                                  </p:iterate>
                                  <p:childTnLst>
                                    <p:set>
                                      <p:cBhvr>
                                        <p:cTn id="12" dur="1" fill="hold">
                                          <p:stCondLst>
                                            <p:cond delay="0"/>
                                          </p:stCondLst>
                                        </p:cTn>
                                        <p:tgtEl>
                                          <p:spTgt spid="7"/>
                                        </p:tgtEl>
                                        <p:attrNameLst>
                                          <p:attrName>style.visibility</p:attrName>
                                        </p:attrNameLst>
                                      </p:cBhvr>
                                      <p:to>
                                        <p:strVal val="visible"/>
                                      </p:to>
                                    </p:set>
                                    <p:anim calcmode="lin" valueType="num">
                                      <p:cBhvr>
                                        <p:cTn id="13" dur="1000" fill="hold"/>
                                        <p:tgtEl>
                                          <p:spTgt spid="7"/>
                                        </p:tgtEl>
                                        <p:attrNameLst>
                                          <p:attrName>ppt_w</p:attrName>
                                        </p:attrNameLst>
                                      </p:cBhvr>
                                      <p:tavLst>
                                        <p:tav tm="0">
                                          <p:val>
                                            <p:fltVal val="0"/>
                                          </p:val>
                                        </p:tav>
                                        <p:tav tm="100000">
                                          <p:val>
                                            <p:strVal val="#ppt_w"/>
                                          </p:val>
                                        </p:tav>
                                      </p:tavLst>
                                    </p:anim>
                                    <p:anim calcmode="lin" valueType="num">
                                      <p:cBhvr>
                                        <p:cTn id="14" dur="1000" fill="hold"/>
                                        <p:tgtEl>
                                          <p:spTgt spid="7"/>
                                        </p:tgtEl>
                                        <p:attrNameLst>
                                          <p:attrName>ppt_h</p:attrName>
                                        </p:attrNameLst>
                                      </p:cBhvr>
                                      <p:tavLst>
                                        <p:tav tm="0">
                                          <p:val>
                                            <p:fltVal val="0"/>
                                          </p:val>
                                        </p:tav>
                                        <p:tav tm="100000">
                                          <p:val>
                                            <p:strVal val="#ppt_h"/>
                                          </p:val>
                                        </p:tav>
                                      </p:tavLst>
                                    </p:anim>
                                    <p:animEffect transition="in" filter="fade">
                                      <p:cBhvr>
                                        <p:cTn id="15" dur="1000"/>
                                        <p:tgtEl>
                                          <p:spTgt spid="7"/>
                                        </p:tgtEl>
                                      </p:cBhvr>
                                    </p:animEffect>
                                  </p:childTnLst>
                                </p:cTn>
                              </p:par>
                            </p:childTnLst>
                          </p:cTn>
                        </p:par>
                        <p:par>
                          <p:cTn id="16" fill="hold">
                            <p:stCondLst>
                              <p:cond delay="2175"/>
                            </p:stCondLst>
                            <p:childTnLst>
                              <p:par>
                                <p:cTn id="17" presetID="38" presetClass="entr" presetSubtype="0" accel="50000" fill="hold" grpId="0" nodeType="afterEffect">
                                  <p:stCondLst>
                                    <p:cond delay="0"/>
                                  </p:stCondLst>
                                  <p:iterate type="lt">
                                    <p:tmPct val="50000"/>
                                  </p:iterate>
                                  <p:childTnLst>
                                    <p:set>
                                      <p:cBhvr>
                                        <p:cTn id="18" dur="1" fill="hold">
                                          <p:stCondLst>
                                            <p:cond delay="0"/>
                                          </p:stCondLst>
                                        </p:cTn>
                                        <p:tgtEl>
                                          <p:spTgt spid="4"/>
                                        </p:tgtEl>
                                        <p:attrNameLst>
                                          <p:attrName>style.visibility</p:attrName>
                                        </p:attrNameLst>
                                      </p:cBhvr>
                                      <p:to>
                                        <p:strVal val="visible"/>
                                      </p:to>
                                    </p:set>
                                    <p:set>
                                      <p:cBhvr>
                                        <p:cTn id="19" dur="46" fill="hold">
                                          <p:stCondLst>
                                            <p:cond delay="0"/>
                                          </p:stCondLst>
                                        </p:cTn>
                                        <p:tgtEl>
                                          <p:spTgt spid="4"/>
                                        </p:tgtEl>
                                        <p:attrNameLst>
                                          <p:attrName>style.rotation</p:attrName>
                                        </p:attrNameLst>
                                      </p:cBhvr>
                                      <p:to>
                                        <p:strVal val="-45.0"/>
                                      </p:to>
                                    </p:set>
                                    <p:anim calcmode="lin" valueType="num">
                                      <p:cBhvr>
                                        <p:cTn id="20" dur="46" fill="hold">
                                          <p:stCondLst>
                                            <p:cond delay="46"/>
                                          </p:stCondLst>
                                        </p:cTn>
                                        <p:tgtEl>
                                          <p:spTgt spid="4"/>
                                        </p:tgtEl>
                                        <p:attrNameLst>
                                          <p:attrName>style.rotation</p:attrName>
                                        </p:attrNameLst>
                                      </p:cBhvr>
                                      <p:tavLst>
                                        <p:tav tm="0">
                                          <p:val>
                                            <p:fltVal val="-45"/>
                                          </p:val>
                                        </p:tav>
                                        <p:tav tm="69900">
                                          <p:val>
                                            <p:fltVal val="45"/>
                                          </p:val>
                                        </p:tav>
                                        <p:tav tm="100000">
                                          <p:val>
                                            <p:fltVal val="0"/>
                                          </p:val>
                                        </p:tav>
                                      </p:tavLst>
                                    </p:anim>
                                    <p:anim calcmode="lin" valueType="num">
                                      <p:cBhvr>
                                        <p:cTn id="21" dur="46" fill="hold">
                                          <p:stCondLst>
                                            <p:cond delay="0"/>
                                          </p:stCondLst>
                                        </p:cTn>
                                        <p:tgtEl>
                                          <p:spTgt spid="4"/>
                                        </p:tgtEl>
                                        <p:attrNameLst>
                                          <p:attrName>ppt_y</p:attrName>
                                        </p:attrNameLst>
                                      </p:cBhvr>
                                      <p:tavLst>
                                        <p:tav tm="0">
                                          <p:val>
                                            <p:strVal val="#ppt_y-1"/>
                                          </p:val>
                                        </p:tav>
                                        <p:tav tm="100000">
                                          <p:val>
                                            <p:strVal val="#ppt_y-(0.354*#ppt_w-0.172*#ppt_h)"/>
                                          </p:val>
                                        </p:tav>
                                      </p:tavLst>
                                    </p:anim>
                                    <p:anim calcmode="lin" valueType="num">
                                      <p:cBhvr>
                                        <p:cTn id="22" dur="16" decel="50000" autoRev="1" fill="hold">
                                          <p:stCondLst>
                                            <p:cond delay="46"/>
                                          </p:stCondLst>
                                        </p:cTn>
                                        <p:tgtEl>
                                          <p:spTgt spid="4"/>
                                        </p:tgtEl>
                                        <p:attrNameLst>
                                          <p:attrName>ppt_y</p:attrName>
                                        </p:attrNameLst>
                                      </p:cBhvr>
                                      <p:tavLst>
                                        <p:tav tm="0">
                                          <p:val>
                                            <p:strVal val="#ppt_y-(0.354*#ppt_w-0.172*#ppt_h)"/>
                                          </p:val>
                                        </p:tav>
                                        <p:tav tm="100000">
                                          <p:val>
                                            <p:strVal val="#ppt_y-(0.354*#ppt_w-0.172*#ppt_h)-#ppt_h/2"/>
                                          </p:val>
                                        </p:tav>
                                      </p:tavLst>
                                    </p:anim>
                                    <p:anim calcmode="lin" valueType="num">
                                      <p:cBhvr>
                                        <p:cTn id="23" dur="14" fill="hold">
                                          <p:stCondLst>
                                            <p:cond delay="86"/>
                                          </p:stCondLst>
                                        </p:cTn>
                                        <p:tgtEl>
                                          <p:spTgt spid="4"/>
                                        </p:tgtEl>
                                        <p:attrNameLst>
                                          <p:attrName>ppt_y</p:attrName>
                                        </p:attrNameLst>
                                      </p:cBhvr>
                                      <p:tavLst>
                                        <p:tav tm="0">
                                          <p:val>
                                            <p:strVal val="#ppt_y-(0.354*#ppt_w-0.172*#ppt_h)"/>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4" grpId="0"/>
      <p:bldP spid="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C3604C28-EFD9-DC02-1BB0-A490A8AC847C}"/>
                  </a:ext>
                </a:extLst>
              </p:cNvPr>
              <p:cNvSpPr txBox="1"/>
              <p:nvPr/>
            </p:nvSpPr>
            <p:spPr>
              <a:xfrm>
                <a:off x="7104112" y="260648"/>
                <a:ext cx="3021981" cy="400110"/>
              </a:xfrm>
              <a:prstGeom prst="rect">
                <a:avLst/>
              </a:prstGeom>
              <a:noFill/>
            </p:spPr>
            <p:txBody>
              <a:bodyPr wrap="none" rtlCol="0">
                <a:spAutoFit/>
              </a:bodyPr>
              <a:lstStyle/>
              <a:p>
                <a:pPr algn="ctr"/>
                <a:r>
                  <a:rPr kumimoji="1" lang="en-US" altLang="zh-CN" sz="2000" dirty="0">
                    <a:latin typeface="Times New Roman" panose="02020603050405020304" pitchFamily="18" charset="0"/>
                    <a:cs typeface="Times New Roman" panose="02020603050405020304" pitchFamily="18" charset="0"/>
                  </a:rPr>
                  <a:t>18,868 cells </a:t>
                </a:r>
                <a14:m>
                  <m:oMath xmlns:m="http://schemas.openxmlformats.org/officeDocument/2006/math">
                    <m:r>
                      <a:rPr kumimoji="1" lang="en-US" altLang="zh-CN" sz="2000" i="1">
                        <a:latin typeface="Cambria Math" panose="02040503050406030204" pitchFamily="18" charset="0"/>
                        <a:ea typeface="Cambria Math" panose="02040503050406030204" pitchFamily="18" charset="0"/>
                        <a:cs typeface="Times New Roman" panose="02020603050405020304" pitchFamily="18" charset="0"/>
                      </a:rPr>
                      <m:t>×</m:t>
                    </m:r>
                  </m:oMath>
                </a14:m>
                <a:r>
                  <a:rPr kumimoji="1" lang="en-US" altLang="zh-CN" sz="2000" dirty="0">
                    <a:latin typeface="Times New Roman" panose="02020603050405020304" pitchFamily="18" charset="0"/>
                    <a:cs typeface="Times New Roman" panose="02020603050405020304" pitchFamily="18" charset="0"/>
                  </a:rPr>
                  <a:t> 6,998 genes </a:t>
                </a:r>
                <a:endParaRPr kumimoji="1" lang="zh-CN" altLang="en-US" sz="2000" dirty="0">
                  <a:latin typeface="Times New Roman" panose="02020603050405020304" pitchFamily="18" charset="0"/>
                  <a:cs typeface="Times New Roman" panose="02020603050405020304" pitchFamily="18" charset="0"/>
                </a:endParaRPr>
              </a:p>
            </p:txBody>
          </p:sp>
        </mc:Choice>
        <mc:Fallback xmlns="">
          <p:sp>
            <p:nvSpPr>
              <p:cNvPr id="15" name="文本框 14">
                <a:extLst>
                  <a:ext uri="{FF2B5EF4-FFF2-40B4-BE49-F238E27FC236}">
                    <a16:creationId xmlns:a16="http://schemas.microsoft.com/office/drawing/2014/main" id="{C3604C28-EFD9-DC02-1BB0-A490A8AC847C}"/>
                  </a:ext>
                </a:extLst>
              </p:cNvPr>
              <p:cNvSpPr txBox="1">
                <a:spLocks noRot="1" noChangeAspect="1" noMove="1" noResize="1" noEditPoints="1" noAdjustHandles="1" noChangeArrowheads="1" noChangeShapeType="1" noTextEdit="1"/>
              </p:cNvSpPr>
              <p:nvPr/>
            </p:nvSpPr>
            <p:spPr>
              <a:xfrm>
                <a:off x="7104112" y="260648"/>
                <a:ext cx="3021981" cy="400110"/>
              </a:xfrm>
              <a:prstGeom prst="rect">
                <a:avLst/>
              </a:prstGeom>
              <a:blipFill>
                <a:blip r:embed="rId4"/>
                <a:stretch>
                  <a:fillRect l="-1674" t="-9375" r="-1674" b="-2812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2CE0777A-7D0D-4D2D-28AE-D48B050EA5DA}"/>
                  </a:ext>
                </a:extLst>
              </p:cNvPr>
              <p:cNvSpPr txBox="1"/>
              <p:nvPr/>
            </p:nvSpPr>
            <p:spPr>
              <a:xfrm>
                <a:off x="7104112" y="3534777"/>
                <a:ext cx="3021981" cy="400110"/>
              </a:xfrm>
              <a:prstGeom prst="rect">
                <a:avLst/>
              </a:prstGeom>
              <a:noFill/>
            </p:spPr>
            <p:txBody>
              <a:bodyPr wrap="none" rtlCol="0">
                <a:spAutoFit/>
              </a:bodyPr>
              <a:lstStyle/>
              <a:p>
                <a:pPr algn="ctr"/>
                <a:r>
                  <a:rPr kumimoji="1" lang="en-US" altLang="zh-CN" sz="2000" dirty="0">
                    <a:latin typeface="Times New Roman" panose="02020603050405020304" pitchFamily="18" charset="0"/>
                    <a:cs typeface="Times New Roman" panose="02020603050405020304" pitchFamily="18" charset="0"/>
                  </a:rPr>
                  <a:t>16,893 cells </a:t>
                </a:r>
                <a14:m>
                  <m:oMath xmlns:m="http://schemas.openxmlformats.org/officeDocument/2006/math">
                    <m:r>
                      <a:rPr kumimoji="1" lang="en-US" altLang="zh-CN" sz="2000" i="1">
                        <a:latin typeface="Cambria Math" panose="02040503050406030204" pitchFamily="18" charset="0"/>
                        <a:ea typeface="Cambria Math" panose="02040503050406030204" pitchFamily="18" charset="0"/>
                        <a:cs typeface="Times New Roman" panose="02020603050405020304" pitchFamily="18" charset="0"/>
                      </a:rPr>
                      <m:t>×</m:t>
                    </m:r>
                  </m:oMath>
                </a14:m>
                <a:r>
                  <a:rPr kumimoji="1" lang="en-US" altLang="zh-CN" sz="2000" dirty="0">
                    <a:latin typeface="Times New Roman" panose="02020603050405020304" pitchFamily="18" charset="0"/>
                    <a:cs typeface="Times New Roman" panose="02020603050405020304" pitchFamily="18" charset="0"/>
                  </a:rPr>
                  <a:t> 7,000 genes </a:t>
                </a:r>
                <a:endParaRPr kumimoji="1" lang="zh-CN" altLang="en-US" sz="2000" dirty="0">
                  <a:latin typeface="Times New Roman" panose="02020603050405020304" pitchFamily="18" charset="0"/>
                  <a:cs typeface="Times New Roman" panose="02020603050405020304" pitchFamily="18" charset="0"/>
                </a:endParaRPr>
              </a:p>
            </p:txBody>
          </p:sp>
        </mc:Choice>
        <mc:Fallback xmlns="">
          <p:sp>
            <p:nvSpPr>
              <p:cNvPr id="16" name="文本框 15">
                <a:extLst>
                  <a:ext uri="{FF2B5EF4-FFF2-40B4-BE49-F238E27FC236}">
                    <a16:creationId xmlns:a16="http://schemas.microsoft.com/office/drawing/2014/main" id="{2CE0777A-7D0D-4D2D-28AE-D48B050EA5DA}"/>
                  </a:ext>
                </a:extLst>
              </p:cNvPr>
              <p:cNvSpPr txBox="1">
                <a:spLocks noRot="1" noChangeAspect="1" noMove="1" noResize="1" noEditPoints="1" noAdjustHandles="1" noChangeArrowheads="1" noChangeShapeType="1" noTextEdit="1"/>
              </p:cNvSpPr>
              <p:nvPr/>
            </p:nvSpPr>
            <p:spPr>
              <a:xfrm>
                <a:off x="7104112" y="3534777"/>
                <a:ext cx="3021981" cy="400110"/>
              </a:xfrm>
              <a:prstGeom prst="rect">
                <a:avLst/>
              </a:prstGeom>
              <a:blipFill>
                <a:blip r:embed="rId5"/>
                <a:stretch>
                  <a:fillRect l="-1674" t="-9375" r="-1674" b="-28125"/>
                </a:stretch>
              </a:blipFill>
            </p:spPr>
            <p:txBody>
              <a:bodyPr/>
              <a:lstStyle/>
              <a:p>
                <a:r>
                  <a:rPr lang="zh-CN" altLang="en-US">
                    <a:noFill/>
                  </a:rPr>
                  <a:t> </a:t>
                </a:r>
              </a:p>
            </p:txBody>
          </p:sp>
        </mc:Fallback>
      </mc:AlternateContent>
      <p:grpSp>
        <p:nvGrpSpPr>
          <p:cNvPr id="2" name="组合 1">
            <a:extLst>
              <a:ext uri="{FF2B5EF4-FFF2-40B4-BE49-F238E27FC236}">
                <a16:creationId xmlns:a16="http://schemas.microsoft.com/office/drawing/2014/main" id="{94567DED-08C8-4EB1-69D9-B075A6874DF6}"/>
              </a:ext>
            </a:extLst>
          </p:cNvPr>
          <p:cNvGrpSpPr/>
          <p:nvPr/>
        </p:nvGrpSpPr>
        <p:grpSpPr>
          <a:xfrm>
            <a:off x="319111" y="1943043"/>
            <a:ext cx="5892810" cy="3183468"/>
            <a:chOff x="319111" y="2191419"/>
            <a:chExt cx="5892810" cy="3183468"/>
          </a:xfrm>
        </p:grpSpPr>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F478C0AF-D3F0-471A-EB4D-BAD6035E00BC}"/>
                    </a:ext>
                  </a:extLst>
                </p:cNvPr>
                <p:cNvSpPr txBox="1"/>
                <p:nvPr/>
              </p:nvSpPr>
              <p:spPr>
                <a:xfrm>
                  <a:off x="1011022" y="2191419"/>
                  <a:ext cx="2893741" cy="400110"/>
                </a:xfrm>
                <a:prstGeom prst="rect">
                  <a:avLst/>
                </a:prstGeom>
                <a:noFill/>
              </p:spPr>
              <p:txBody>
                <a:bodyPr wrap="none" rtlCol="0">
                  <a:spAutoFit/>
                </a:bodyPr>
                <a:lstStyle/>
                <a:p>
                  <a:pPr algn="ctr"/>
                  <a:r>
                    <a:rPr kumimoji="1" lang="en-US" altLang="zh-CN" sz="2000" dirty="0">
                      <a:latin typeface="Times New Roman" panose="02020603050405020304" pitchFamily="18" charset="0"/>
                      <a:cs typeface="Times New Roman" panose="02020603050405020304" pitchFamily="18" charset="0"/>
                    </a:rPr>
                    <a:t>5,951 cells </a:t>
                  </a:r>
                  <a14:m>
                    <m:oMath xmlns:m="http://schemas.openxmlformats.org/officeDocument/2006/math">
                      <m:r>
                        <a:rPr kumimoji="1" lang="en-US" altLang="zh-CN" sz="2000" b="0" i="1" smtClean="0">
                          <a:latin typeface="Cambria Math" panose="02040503050406030204" pitchFamily="18" charset="0"/>
                          <a:ea typeface="Cambria Math" panose="02040503050406030204" pitchFamily="18" charset="0"/>
                          <a:cs typeface="Times New Roman" panose="02020603050405020304" pitchFamily="18" charset="0"/>
                        </a:rPr>
                        <m:t>×</m:t>
                      </m:r>
                    </m:oMath>
                  </a14:m>
                  <a:r>
                    <a:rPr kumimoji="1" lang="en-US" altLang="zh-CN" sz="2000" dirty="0">
                      <a:latin typeface="Times New Roman" panose="02020603050405020304" pitchFamily="18" charset="0"/>
                      <a:cs typeface="Times New Roman" panose="02020603050405020304" pitchFamily="18" charset="0"/>
                    </a:rPr>
                    <a:t> 7,000 genes </a:t>
                  </a:r>
                  <a:endParaRPr kumimoji="1" lang="zh-CN" altLang="en-US" sz="2000" dirty="0">
                    <a:latin typeface="Times New Roman" panose="02020603050405020304" pitchFamily="18" charset="0"/>
                    <a:cs typeface="Times New Roman" panose="02020603050405020304" pitchFamily="18" charset="0"/>
                  </a:endParaRPr>
                </a:p>
              </p:txBody>
            </p:sp>
          </mc:Choice>
          <mc:Fallback xmlns="">
            <p:sp>
              <p:nvSpPr>
                <p:cNvPr id="13" name="文本框 12">
                  <a:extLst>
                    <a:ext uri="{FF2B5EF4-FFF2-40B4-BE49-F238E27FC236}">
                      <a16:creationId xmlns:a16="http://schemas.microsoft.com/office/drawing/2014/main" id="{F478C0AF-D3F0-471A-EB4D-BAD6035E00BC}"/>
                    </a:ext>
                  </a:extLst>
                </p:cNvPr>
                <p:cNvSpPr txBox="1">
                  <a:spLocks noRot="1" noChangeAspect="1" noMove="1" noResize="1" noEditPoints="1" noAdjustHandles="1" noChangeArrowheads="1" noChangeShapeType="1" noTextEdit="1"/>
                </p:cNvSpPr>
                <p:nvPr/>
              </p:nvSpPr>
              <p:spPr>
                <a:xfrm>
                  <a:off x="1011022" y="2191419"/>
                  <a:ext cx="2893741" cy="400110"/>
                </a:xfrm>
                <a:prstGeom prst="rect">
                  <a:avLst/>
                </a:prstGeom>
                <a:blipFill>
                  <a:blip r:embed="rId6"/>
                  <a:stretch>
                    <a:fillRect l="-1747" t="-9375" r="-1747" b="-25000"/>
                  </a:stretch>
                </a:blipFill>
              </p:spPr>
              <p:txBody>
                <a:bodyPr/>
                <a:lstStyle/>
                <a:p>
                  <a:r>
                    <a:rPr lang="zh-CN" altLang="en-US">
                      <a:noFill/>
                    </a:rPr>
                    <a:t> </a:t>
                  </a:r>
                </a:p>
              </p:txBody>
            </p:sp>
          </mc:Fallback>
        </mc:AlternateContent>
        <p:pic>
          <p:nvPicPr>
            <p:cNvPr id="11" name="图片 10">
              <a:extLst>
                <a:ext uri="{FF2B5EF4-FFF2-40B4-BE49-F238E27FC236}">
                  <a16:creationId xmlns:a16="http://schemas.microsoft.com/office/drawing/2014/main" id="{295CF6DF-1B8B-F19F-728C-103C411E8EFA}"/>
                </a:ext>
              </a:extLst>
            </p:cNvPr>
            <p:cNvPicPr>
              <a:picLocks noChangeAspect="1"/>
            </p:cNvPicPr>
            <p:nvPr/>
          </p:nvPicPr>
          <p:blipFill rotWithShape="1">
            <a:blip r:embed="rId7">
              <a:extLst>
                <a:ext uri="{28A0092B-C50C-407E-A947-70E740481C1C}">
                  <a14:useLocalDpi xmlns:a14="http://schemas.microsoft.com/office/drawing/2010/main" val="0"/>
                </a:ext>
              </a:extLst>
            </a:blip>
            <a:srcRect l="2937" b="6760"/>
            <a:stretch/>
          </p:blipFill>
          <p:spPr>
            <a:xfrm>
              <a:off x="319111" y="2494887"/>
              <a:ext cx="5892810" cy="2880000"/>
            </a:xfrm>
            <a:prstGeom prst="rect">
              <a:avLst/>
            </a:prstGeom>
          </p:spPr>
        </p:pic>
      </p:grpSp>
      <p:pic>
        <p:nvPicPr>
          <p:cNvPr id="14" name="图片 13">
            <a:extLst>
              <a:ext uri="{FF2B5EF4-FFF2-40B4-BE49-F238E27FC236}">
                <a16:creationId xmlns:a16="http://schemas.microsoft.com/office/drawing/2014/main" id="{96223B3B-B4A9-4FCE-B4EB-0C5F099B2A88}"/>
              </a:ext>
            </a:extLst>
          </p:cNvPr>
          <p:cNvPicPr>
            <a:picLocks noChangeAspect="1"/>
          </p:cNvPicPr>
          <p:nvPr/>
        </p:nvPicPr>
        <p:blipFill rotWithShape="1">
          <a:blip r:embed="rId8">
            <a:extLst>
              <a:ext uri="{28A0092B-C50C-407E-A947-70E740481C1C}">
                <a14:useLocalDpi xmlns:a14="http://schemas.microsoft.com/office/drawing/2010/main" val="0"/>
              </a:ext>
            </a:extLst>
          </a:blip>
          <a:srcRect l="3331" b="6760"/>
          <a:stretch/>
        </p:blipFill>
        <p:spPr>
          <a:xfrm>
            <a:off x="6509318" y="3877505"/>
            <a:ext cx="5491338" cy="2880000"/>
          </a:xfrm>
          <a:prstGeom prst="rect">
            <a:avLst/>
          </a:prstGeom>
        </p:spPr>
      </p:pic>
      <p:pic>
        <p:nvPicPr>
          <p:cNvPr id="18" name="图片 17">
            <a:extLst>
              <a:ext uri="{FF2B5EF4-FFF2-40B4-BE49-F238E27FC236}">
                <a16:creationId xmlns:a16="http://schemas.microsoft.com/office/drawing/2014/main" id="{E364F173-0275-6ED4-DB94-2A4C35989509}"/>
              </a:ext>
            </a:extLst>
          </p:cNvPr>
          <p:cNvPicPr>
            <a:picLocks noChangeAspect="1"/>
          </p:cNvPicPr>
          <p:nvPr/>
        </p:nvPicPr>
        <p:blipFill rotWithShape="1">
          <a:blip r:embed="rId9">
            <a:extLst>
              <a:ext uri="{28A0092B-C50C-407E-A947-70E740481C1C}">
                <a14:useLocalDpi xmlns:a14="http://schemas.microsoft.com/office/drawing/2010/main" val="0"/>
              </a:ext>
            </a:extLst>
          </a:blip>
          <a:srcRect l="3331" b="6760"/>
          <a:stretch/>
        </p:blipFill>
        <p:spPr>
          <a:xfrm>
            <a:off x="6509318" y="573129"/>
            <a:ext cx="5491338" cy="2880000"/>
          </a:xfrm>
          <a:prstGeom prst="rect">
            <a:avLst/>
          </a:prstGeom>
        </p:spPr>
      </p:pic>
      <p:sp>
        <p:nvSpPr>
          <p:cNvPr id="12" name="文本框 11">
            <a:extLst>
              <a:ext uri="{FF2B5EF4-FFF2-40B4-BE49-F238E27FC236}">
                <a16:creationId xmlns:a16="http://schemas.microsoft.com/office/drawing/2014/main" id="{C489CCDD-2559-840C-F741-4308FD9C015F}"/>
              </a:ext>
            </a:extLst>
          </p:cNvPr>
          <p:cNvSpPr txBox="1"/>
          <p:nvPr/>
        </p:nvSpPr>
        <p:spPr>
          <a:xfrm>
            <a:off x="723705" y="285287"/>
            <a:ext cx="752688" cy="715089"/>
          </a:xfrm>
          <a:prstGeom prst="roundRect">
            <a:avLst/>
          </a:prstGeom>
          <a:solidFill>
            <a:srgbClr val="F57FB0"/>
          </a:solidFill>
        </p:spPr>
        <p:txBody>
          <a:bodyPr wrap="square" rtlCol="0">
            <a:spAutoFit/>
          </a:bodyPr>
          <a:lstStyle/>
          <a:p>
            <a:pPr algn="ctr"/>
            <a:r>
              <a:rPr lang="en-US" altLang="zh-CN" sz="3600" b="1" dirty="0">
                <a:solidFill>
                  <a:schemeClr val="bg1"/>
                </a:solidFill>
                <a:latin typeface="Times New Roman" panose="02020603050405020304" pitchFamily="18" charset="0"/>
                <a:cs typeface="Times New Roman" panose="02020603050405020304" pitchFamily="18" charset="0"/>
              </a:rPr>
              <a:t>03</a:t>
            </a:r>
            <a:endParaRPr lang="zh-CN" altLang="en-US" sz="3600" b="1" dirty="0">
              <a:solidFill>
                <a:schemeClr val="bg1"/>
              </a:solidFill>
              <a:latin typeface="Times New Roman" panose="02020603050405020304" pitchFamily="18" charset="0"/>
              <a:cs typeface="Times New Roman" panose="02020603050405020304" pitchFamily="18" charset="0"/>
            </a:endParaRPr>
          </a:p>
        </p:txBody>
      </p:sp>
      <p:sp>
        <p:nvSpPr>
          <p:cNvPr id="17" name="文本框 16">
            <a:extLst>
              <a:ext uri="{FF2B5EF4-FFF2-40B4-BE49-F238E27FC236}">
                <a16:creationId xmlns:a16="http://schemas.microsoft.com/office/drawing/2014/main" id="{8CF3133F-DC4C-1485-18B0-022DD8ACDA99}"/>
              </a:ext>
            </a:extLst>
          </p:cNvPr>
          <p:cNvSpPr txBox="1"/>
          <p:nvPr/>
        </p:nvSpPr>
        <p:spPr>
          <a:xfrm>
            <a:off x="1487448" y="342966"/>
            <a:ext cx="4824576" cy="584775"/>
          </a:xfrm>
          <a:prstGeom prst="rect">
            <a:avLst/>
          </a:prstGeom>
          <a:noFill/>
        </p:spPr>
        <p:txBody>
          <a:bodyPr wrap="square" rtlCol="0">
            <a:spAutoFit/>
          </a:bodyPr>
          <a:lstStyle/>
          <a:p>
            <a:pPr fontAlgn="auto">
              <a:spcBef>
                <a:spcPts val="0"/>
              </a:spcBef>
              <a:spcAft>
                <a:spcPts val="0"/>
              </a:spcAft>
              <a:defRPr/>
            </a:pPr>
            <a:r>
              <a:rPr lang="zh-CN" altLang="en-US" sz="3200" b="1" spc="600" dirty="0">
                <a:solidFill>
                  <a:srgbClr val="F57FB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研究内容 </a:t>
            </a:r>
            <a:r>
              <a:rPr lang="en-US" altLang="zh-CN" sz="3200" b="1" spc="600" dirty="0">
                <a:solidFill>
                  <a:srgbClr val="F57FB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a:t>
            </a:r>
            <a:r>
              <a:rPr lang="zh-CN" altLang="en-US" sz="3200" b="1" spc="600" dirty="0">
                <a:solidFill>
                  <a:srgbClr val="F57FB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 </a:t>
            </a:r>
            <a:r>
              <a:rPr lang="zh-CN" altLang="en-US" sz="2000" b="1" spc="600" dirty="0">
                <a:solidFill>
                  <a:srgbClr val="F57FB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数据集构成</a:t>
            </a:r>
            <a:endParaRPr lang="zh-CN" altLang="en-US" sz="3200" b="1" spc="600" dirty="0">
              <a:solidFill>
                <a:srgbClr val="F57FB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endParaRPr>
          </a:p>
        </p:txBody>
      </p:sp>
    </p:spTree>
    <p:extLst>
      <p:ext uri="{BB962C8B-B14F-4D97-AF65-F5344CB8AC3E}">
        <p14:creationId xmlns:p14="http://schemas.microsoft.com/office/powerpoint/2010/main" val="229809554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C3604C28-EFD9-DC02-1BB0-A490A8AC847C}"/>
                  </a:ext>
                </a:extLst>
              </p:cNvPr>
              <p:cNvSpPr txBox="1"/>
              <p:nvPr/>
            </p:nvSpPr>
            <p:spPr>
              <a:xfrm>
                <a:off x="6699851" y="64589"/>
                <a:ext cx="3810660" cy="707886"/>
              </a:xfrm>
              <a:prstGeom prst="rect">
                <a:avLst/>
              </a:prstGeom>
              <a:noFill/>
            </p:spPr>
            <p:txBody>
              <a:bodyPr wrap="none" rtlCol="0">
                <a:spAutoFit/>
              </a:bodyPr>
              <a:lstStyle/>
              <a:p>
                <a:r>
                  <a:rPr kumimoji="1" lang="en-US" altLang="zh-CN" sz="2000" dirty="0">
                    <a:latin typeface="Times New Roman" panose="02020603050405020304" pitchFamily="18" charset="0"/>
                    <a:cs typeface="Times New Roman" panose="02020603050405020304" pitchFamily="18" charset="0"/>
                  </a:rPr>
                  <a:t>8493 control cells </a:t>
                </a:r>
                <a14:m>
                  <m:oMath xmlns:m="http://schemas.openxmlformats.org/officeDocument/2006/math">
                    <m:r>
                      <a:rPr kumimoji="1" lang="en-US" altLang="zh-CN" sz="2000" i="1">
                        <a:latin typeface="Cambria Math" panose="02040503050406030204" pitchFamily="18" charset="0"/>
                        <a:ea typeface="Cambria Math" panose="02040503050406030204" pitchFamily="18" charset="0"/>
                        <a:cs typeface="Times New Roman" panose="02020603050405020304" pitchFamily="18" charset="0"/>
                      </a:rPr>
                      <m:t>×</m:t>
                    </m:r>
                  </m:oMath>
                </a14:m>
                <a:r>
                  <a:rPr kumimoji="1" lang="en-US" altLang="zh-CN" sz="2000" dirty="0">
                    <a:latin typeface="Times New Roman" panose="02020603050405020304" pitchFamily="18" charset="0"/>
                    <a:cs typeface="Times New Roman" panose="02020603050405020304" pitchFamily="18" charset="0"/>
                  </a:rPr>
                  <a:t> 6,998 genes</a:t>
                </a:r>
              </a:p>
              <a:p>
                <a:r>
                  <a:rPr kumimoji="1" lang="en-US" altLang="zh-CN" sz="2000" dirty="0">
                    <a:latin typeface="Times New Roman" panose="02020603050405020304" pitchFamily="18" charset="0"/>
                    <a:cs typeface="Times New Roman" panose="02020603050405020304" pitchFamily="18" charset="0"/>
                  </a:rPr>
                  <a:t>9925 perturbed cells </a:t>
                </a:r>
                <a14:m>
                  <m:oMath xmlns:m="http://schemas.openxmlformats.org/officeDocument/2006/math">
                    <m:r>
                      <a:rPr kumimoji="1" lang="en-US" altLang="zh-CN" sz="2000" i="1">
                        <a:latin typeface="Cambria Math" panose="02040503050406030204" pitchFamily="18" charset="0"/>
                        <a:ea typeface="Cambria Math" panose="02040503050406030204" pitchFamily="18" charset="0"/>
                        <a:cs typeface="Times New Roman" panose="02020603050405020304" pitchFamily="18" charset="0"/>
                      </a:rPr>
                      <m:t>×</m:t>
                    </m:r>
                  </m:oMath>
                </a14:m>
                <a:r>
                  <a:rPr kumimoji="1" lang="en-US" altLang="zh-CN" sz="2000" dirty="0">
                    <a:latin typeface="Times New Roman" panose="02020603050405020304" pitchFamily="18" charset="0"/>
                    <a:cs typeface="Times New Roman" panose="02020603050405020304" pitchFamily="18" charset="0"/>
                  </a:rPr>
                  <a:t> 6,998 genes</a:t>
                </a:r>
                <a:endParaRPr kumimoji="1" lang="zh-CN" altLang="en-US" sz="2000" dirty="0">
                  <a:latin typeface="Times New Roman" panose="02020603050405020304" pitchFamily="18" charset="0"/>
                  <a:cs typeface="Times New Roman" panose="02020603050405020304" pitchFamily="18" charset="0"/>
                </a:endParaRPr>
              </a:p>
            </p:txBody>
          </p:sp>
        </mc:Choice>
        <mc:Fallback xmlns="">
          <p:sp>
            <p:nvSpPr>
              <p:cNvPr id="15" name="文本框 14">
                <a:extLst>
                  <a:ext uri="{FF2B5EF4-FFF2-40B4-BE49-F238E27FC236}">
                    <a16:creationId xmlns:a16="http://schemas.microsoft.com/office/drawing/2014/main" id="{C3604C28-EFD9-DC02-1BB0-A490A8AC847C}"/>
                  </a:ext>
                </a:extLst>
              </p:cNvPr>
              <p:cNvSpPr txBox="1">
                <a:spLocks noRot="1" noChangeAspect="1" noMove="1" noResize="1" noEditPoints="1" noAdjustHandles="1" noChangeArrowheads="1" noChangeShapeType="1" noTextEdit="1"/>
              </p:cNvSpPr>
              <p:nvPr/>
            </p:nvSpPr>
            <p:spPr>
              <a:xfrm>
                <a:off x="6699851" y="64589"/>
                <a:ext cx="3810660" cy="707886"/>
              </a:xfrm>
              <a:prstGeom prst="rect">
                <a:avLst/>
              </a:prstGeom>
              <a:blipFill>
                <a:blip r:embed="rId4"/>
                <a:stretch>
                  <a:fillRect l="-1661" t="-5357" r="-664" b="-1607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2CE0777A-7D0D-4D2D-28AE-D48B050EA5DA}"/>
                  </a:ext>
                </a:extLst>
              </p:cNvPr>
              <p:cNvSpPr txBox="1"/>
              <p:nvPr/>
            </p:nvSpPr>
            <p:spPr>
              <a:xfrm>
                <a:off x="6699851" y="3369186"/>
                <a:ext cx="3810660" cy="707886"/>
              </a:xfrm>
              <a:prstGeom prst="rect">
                <a:avLst/>
              </a:prstGeom>
              <a:noFill/>
            </p:spPr>
            <p:txBody>
              <a:bodyPr wrap="none" rtlCol="0">
                <a:spAutoFit/>
              </a:bodyPr>
              <a:lstStyle/>
              <a:p>
                <a:r>
                  <a:rPr kumimoji="1" lang="en-US" altLang="zh-CN" sz="2000" dirty="0">
                    <a:latin typeface="Times New Roman" panose="02020603050405020304" pitchFamily="18" charset="0"/>
                    <a:cs typeface="Times New Roman" panose="02020603050405020304" pitchFamily="18" charset="0"/>
                  </a:rPr>
                  <a:t>8007 control cells </a:t>
                </a:r>
                <a14:m>
                  <m:oMath xmlns:m="http://schemas.openxmlformats.org/officeDocument/2006/math">
                    <m:r>
                      <a:rPr kumimoji="1" lang="en-US" altLang="zh-CN" sz="2000" i="1">
                        <a:latin typeface="Cambria Math" panose="02040503050406030204" pitchFamily="18" charset="0"/>
                        <a:ea typeface="Cambria Math" panose="02040503050406030204" pitchFamily="18" charset="0"/>
                        <a:cs typeface="Times New Roman" panose="02020603050405020304" pitchFamily="18" charset="0"/>
                      </a:rPr>
                      <m:t>×</m:t>
                    </m:r>
                  </m:oMath>
                </a14:m>
                <a:r>
                  <a:rPr kumimoji="1" lang="en-US" altLang="zh-CN" sz="2000" dirty="0">
                    <a:latin typeface="Times New Roman" panose="02020603050405020304" pitchFamily="18" charset="0"/>
                    <a:cs typeface="Times New Roman" panose="02020603050405020304" pitchFamily="18" charset="0"/>
                  </a:rPr>
                  <a:t> 7,000 genes</a:t>
                </a:r>
              </a:p>
              <a:p>
                <a:r>
                  <a:rPr kumimoji="1" lang="en-US" altLang="zh-CN" sz="2000" dirty="0">
                    <a:latin typeface="Times New Roman" panose="02020603050405020304" pitchFamily="18" charset="0"/>
                    <a:cs typeface="Times New Roman" panose="02020603050405020304" pitchFamily="18" charset="0"/>
                  </a:rPr>
                  <a:t>8886 perturbed cells </a:t>
                </a:r>
                <a14:m>
                  <m:oMath xmlns:m="http://schemas.openxmlformats.org/officeDocument/2006/math">
                    <m:r>
                      <a:rPr kumimoji="1" lang="en-US" altLang="zh-CN" sz="2000" i="1">
                        <a:latin typeface="Cambria Math" panose="02040503050406030204" pitchFamily="18" charset="0"/>
                        <a:ea typeface="Cambria Math" panose="02040503050406030204" pitchFamily="18" charset="0"/>
                        <a:cs typeface="Times New Roman" panose="02020603050405020304" pitchFamily="18" charset="0"/>
                      </a:rPr>
                      <m:t>×</m:t>
                    </m:r>
                  </m:oMath>
                </a14:m>
                <a:r>
                  <a:rPr kumimoji="1" lang="en-US" altLang="zh-CN" sz="2000" dirty="0">
                    <a:latin typeface="Times New Roman" panose="02020603050405020304" pitchFamily="18" charset="0"/>
                    <a:cs typeface="Times New Roman" panose="02020603050405020304" pitchFamily="18" charset="0"/>
                  </a:rPr>
                  <a:t> 7,000 genes</a:t>
                </a:r>
                <a:endParaRPr kumimoji="1" lang="zh-CN" altLang="en-US" sz="2000" dirty="0">
                  <a:latin typeface="Times New Roman" panose="02020603050405020304" pitchFamily="18" charset="0"/>
                  <a:cs typeface="Times New Roman" panose="02020603050405020304" pitchFamily="18" charset="0"/>
                </a:endParaRPr>
              </a:p>
            </p:txBody>
          </p:sp>
        </mc:Choice>
        <mc:Fallback xmlns="">
          <p:sp>
            <p:nvSpPr>
              <p:cNvPr id="16" name="文本框 15">
                <a:extLst>
                  <a:ext uri="{FF2B5EF4-FFF2-40B4-BE49-F238E27FC236}">
                    <a16:creationId xmlns:a16="http://schemas.microsoft.com/office/drawing/2014/main" id="{2CE0777A-7D0D-4D2D-28AE-D48B050EA5DA}"/>
                  </a:ext>
                </a:extLst>
              </p:cNvPr>
              <p:cNvSpPr txBox="1">
                <a:spLocks noRot="1" noChangeAspect="1" noMove="1" noResize="1" noEditPoints="1" noAdjustHandles="1" noChangeArrowheads="1" noChangeShapeType="1" noTextEdit="1"/>
              </p:cNvSpPr>
              <p:nvPr/>
            </p:nvSpPr>
            <p:spPr>
              <a:xfrm>
                <a:off x="6699851" y="3369186"/>
                <a:ext cx="3810660" cy="707886"/>
              </a:xfrm>
              <a:prstGeom prst="rect">
                <a:avLst/>
              </a:prstGeom>
              <a:blipFill>
                <a:blip r:embed="rId5"/>
                <a:stretch>
                  <a:fillRect l="-1661" t="-5263" r="-664" b="-14035"/>
                </a:stretch>
              </a:blipFill>
            </p:spPr>
            <p:txBody>
              <a:bodyPr/>
              <a:lstStyle/>
              <a:p>
                <a:r>
                  <a:rPr lang="zh-CN" altLang="en-US">
                    <a:noFill/>
                  </a:rPr>
                  <a:t> </a:t>
                </a:r>
              </a:p>
            </p:txBody>
          </p:sp>
        </mc:Fallback>
      </mc:AlternateContent>
      <p:grpSp>
        <p:nvGrpSpPr>
          <p:cNvPr id="2" name="组合 1">
            <a:extLst>
              <a:ext uri="{FF2B5EF4-FFF2-40B4-BE49-F238E27FC236}">
                <a16:creationId xmlns:a16="http://schemas.microsoft.com/office/drawing/2014/main" id="{595314F2-8FD9-B4F1-BD30-99747D9A8D12}"/>
              </a:ext>
            </a:extLst>
          </p:cNvPr>
          <p:cNvGrpSpPr/>
          <p:nvPr/>
        </p:nvGrpSpPr>
        <p:grpSpPr>
          <a:xfrm>
            <a:off x="410724" y="1458226"/>
            <a:ext cx="6059210" cy="3821919"/>
            <a:chOff x="428529" y="2276872"/>
            <a:chExt cx="6059210" cy="3821919"/>
          </a:xfrm>
        </p:grpSpPr>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F478C0AF-D3F0-471A-EB4D-BAD6035E00BC}"/>
                    </a:ext>
                  </a:extLst>
                </p:cNvPr>
                <p:cNvSpPr txBox="1"/>
                <p:nvPr/>
              </p:nvSpPr>
              <p:spPr>
                <a:xfrm>
                  <a:off x="767408" y="2276872"/>
                  <a:ext cx="3756285" cy="707886"/>
                </a:xfrm>
                <a:prstGeom prst="rect">
                  <a:avLst/>
                </a:prstGeom>
                <a:noFill/>
              </p:spPr>
              <p:txBody>
                <a:bodyPr wrap="none" rtlCol="0">
                  <a:spAutoFit/>
                </a:bodyPr>
                <a:lstStyle/>
                <a:p>
                  <a:r>
                    <a:rPr kumimoji="1" lang="en-US" altLang="zh-CN" sz="2000" dirty="0">
                      <a:latin typeface="Times New Roman" panose="02020603050405020304" pitchFamily="18" charset="0"/>
                      <a:cs typeface="Times New Roman" panose="02020603050405020304" pitchFamily="18" charset="0"/>
                    </a:rPr>
                    <a:t>3420 control cells </a:t>
                  </a:r>
                  <a14:m>
                    <m:oMath xmlns:m="http://schemas.openxmlformats.org/officeDocument/2006/math">
                      <m:r>
                        <a:rPr kumimoji="1" lang="en-US" altLang="zh-CN" sz="2000" i="1">
                          <a:latin typeface="Cambria Math" panose="02040503050406030204" pitchFamily="18" charset="0"/>
                          <a:ea typeface="Cambria Math" panose="02040503050406030204" pitchFamily="18" charset="0"/>
                          <a:cs typeface="Times New Roman" panose="02020603050405020304" pitchFamily="18" charset="0"/>
                        </a:rPr>
                        <m:t>×</m:t>
                      </m:r>
                    </m:oMath>
                  </a14:m>
                  <a:r>
                    <a:rPr kumimoji="1" lang="en-US" altLang="zh-CN" sz="2000" dirty="0">
                      <a:latin typeface="Times New Roman" panose="02020603050405020304" pitchFamily="18" charset="0"/>
                      <a:cs typeface="Times New Roman" panose="02020603050405020304" pitchFamily="18" charset="0"/>
                    </a:rPr>
                    <a:t> 7,000 genes</a:t>
                  </a:r>
                </a:p>
                <a:p>
                  <a:r>
                    <a:rPr kumimoji="1" lang="en-US" altLang="zh-CN" sz="2000" dirty="0">
                      <a:latin typeface="Times New Roman" panose="02020603050405020304" pitchFamily="18" charset="0"/>
                      <a:cs typeface="Times New Roman" panose="02020603050405020304" pitchFamily="18" charset="0"/>
                    </a:rPr>
                    <a:t>2711 perturbed </a:t>
                  </a:r>
                  <a:r>
                    <a:rPr kumimoji="1" lang="en-US" altLang="zh-CN" dirty="0">
                      <a:latin typeface="Times New Roman" panose="02020603050405020304" pitchFamily="18" charset="0"/>
                      <a:cs typeface="Times New Roman" panose="02020603050405020304" pitchFamily="18" charset="0"/>
                    </a:rPr>
                    <a:t>cells</a:t>
                  </a:r>
                  <a:r>
                    <a:rPr kumimoji="1" lang="en-US" altLang="zh-CN" sz="2000" dirty="0">
                      <a:latin typeface="Times New Roman" panose="02020603050405020304" pitchFamily="18" charset="0"/>
                      <a:cs typeface="Times New Roman" panose="02020603050405020304" pitchFamily="18" charset="0"/>
                    </a:rPr>
                    <a:t> </a:t>
                  </a:r>
                  <a14:m>
                    <m:oMath xmlns:m="http://schemas.openxmlformats.org/officeDocument/2006/math">
                      <m:r>
                        <a:rPr kumimoji="1" lang="en-US" altLang="zh-CN" sz="2000" i="1">
                          <a:latin typeface="Cambria Math" panose="02040503050406030204" pitchFamily="18" charset="0"/>
                          <a:ea typeface="Cambria Math" panose="02040503050406030204" pitchFamily="18" charset="0"/>
                          <a:cs typeface="Times New Roman" panose="02020603050405020304" pitchFamily="18" charset="0"/>
                        </a:rPr>
                        <m:t>×</m:t>
                      </m:r>
                    </m:oMath>
                  </a14:m>
                  <a:r>
                    <a:rPr kumimoji="1" lang="en-US" altLang="zh-CN" sz="2000" dirty="0">
                      <a:latin typeface="Times New Roman" panose="02020603050405020304" pitchFamily="18" charset="0"/>
                      <a:cs typeface="Times New Roman" panose="02020603050405020304" pitchFamily="18" charset="0"/>
                    </a:rPr>
                    <a:t> 7,000 genes</a:t>
                  </a:r>
                  <a:endParaRPr kumimoji="1" lang="zh-CN" altLang="en-US" sz="2000" dirty="0">
                    <a:latin typeface="Times New Roman" panose="02020603050405020304" pitchFamily="18" charset="0"/>
                    <a:cs typeface="Times New Roman" panose="02020603050405020304" pitchFamily="18" charset="0"/>
                  </a:endParaRPr>
                </a:p>
              </p:txBody>
            </p:sp>
          </mc:Choice>
          <mc:Fallback xmlns="">
            <p:sp>
              <p:nvSpPr>
                <p:cNvPr id="13" name="文本框 12">
                  <a:extLst>
                    <a:ext uri="{FF2B5EF4-FFF2-40B4-BE49-F238E27FC236}">
                      <a16:creationId xmlns:a16="http://schemas.microsoft.com/office/drawing/2014/main" id="{F478C0AF-D3F0-471A-EB4D-BAD6035E00BC}"/>
                    </a:ext>
                  </a:extLst>
                </p:cNvPr>
                <p:cNvSpPr txBox="1">
                  <a:spLocks noRot="1" noChangeAspect="1" noMove="1" noResize="1" noEditPoints="1" noAdjustHandles="1" noChangeArrowheads="1" noChangeShapeType="1" noTextEdit="1"/>
                </p:cNvSpPr>
                <p:nvPr/>
              </p:nvSpPr>
              <p:spPr>
                <a:xfrm>
                  <a:off x="767408" y="2276872"/>
                  <a:ext cx="3756285" cy="707886"/>
                </a:xfrm>
                <a:prstGeom prst="rect">
                  <a:avLst/>
                </a:prstGeom>
                <a:blipFill>
                  <a:blip r:embed="rId6"/>
                  <a:stretch>
                    <a:fillRect l="-2027" t="-3509" r="-1014" b="-14035"/>
                  </a:stretch>
                </a:blipFill>
              </p:spPr>
              <p:txBody>
                <a:bodyPr/>
                <a:lstStyle/>
                <a:p>
                  <a:r>
                    <a:rPr lang="zh-CN" altLang="en-US">
                      <a:noFill/>
                    </a:rPr>
                    <a:t> </a:t>
                  </a:r>
                </a:p>
              </p:txBody>
            </p:sp>
          </mc:Fallback>
        </mc:AlternateContent>
        <p:pic>
          <p:nvPicPr>
            <p:cNvPr id="3" name="图片 2">
              <a:extLst>
                <a:ext uri="{FF2B5EF4-FFF2-40B4-BE49-F238E27FC236}">
                  <a16:creationId xmlns:a16="http://schemas.microsoft.com/office/drawing/2014/main" id="{0A6A3F79-2336-AE96-E563-E3328A77A117}"/>
                </a:ext>
              </a:extLst>
            </p:cNvPr>
            <p:cNvPicPr>
              <a:picLocks noChangeAspect="1"/>
            </p:cNvPicPr>
            <p:nvPr/>
          </p:nvPicPr>
          <p:blipFill rotWithShape="1">
            <a:blip r:embed="rId7">
              <a:extLst>
                <a:ext uri="{28A0092B-C50C-407E-A947-70E740481C1C}">
                  <a14:useLocalDpi xmlns:a14="http://schemas.microsoft.com/office/drawing/2010/main" val="0"/>
                </a:ext>
              </a:extLst>
            </a:blip>
            <a:srcRect l="3333" b="7512"/>
            <a:stretch/>
          </p:blipFill>
          <p:spPr>
            <a:xfrm>
              <a:off x="428529" y="2858791"/>
              <a:ext cx="6059210" cy="3240000"/>
            </a:xfrm>
            <a:prstGeom prst="rect">
              <a:avLst/>
            </a:prstGeom>
          </p:spPr>
        </p:pic>
      </p:grpSp>
      <p:pic>
        <p:nvPicPr>
          <p:cNvPr id="5" name="图片 4">
            <a:extLst>
              <a:ext uri="{FF2B5EF4-FFF2-40B4-BE49-F238E27FC236}">
                <a16:creationId xmlns:a16="http://schemas.microsoft.com/office/drawing/2014/main" id="{0CFB3B1C-BD68-D059-7E5A-F882CAC57885}"/>
              </a:ext>
            </a:extLst>
          </p:cNvPr>
          <p:cNvPicPr>
            <a:picLocks noChangeAspect="1"/>
          </p:cNvPicPr>
          <p:nvPr/>
        </p:nvPicPr>
        <p:blipFill rotWithShape="1">
          <a:blip r:embed="rId8">
            <a:extLst>
              <a:ext uri="{28A0092B-C50C-407E-A947-70E740481C1C}">
                <a14:useLocalDpi xmlns:a14="http://schemas.microsoft.com/office/drawing/2010/main" val="0"/>
              </a:ext>
            </a:extLst>
          </a:blip>
          <a:srcRect l="3733" b="6652"/>
          <a:stretch/>
        </p:blipFill>
        <p:spPr>
          <a:xfrm>
            <a:off x="6699851" y="3940749"/>
            <a:ext cx="4875383" cy="2700000"/>
          </a:xfrm>
          <a:prstGeom prst="rect">
            <a:avLst/>
          </a:prstGeom>
        </p:spPr>
      </p:pic>
      <p:pic>
        <p:nvPicPr>
          <p:cNvPr id="8" name="图片 7">
            <a:extLst>
              <a:ext uri="{FF2B5EF4-FFF2-40B4-BE49-F238E27FC236}">
                <a16:creationId xmlns:a16="http://schemas.microsoft.com/office/drawing/2014/main" id="{7A9C7F7D-A8F6-8A03-54C5-8AEBCB2868D4}"/>
              </a:ext>
            </a:extLst>
          </p:cNvPr>
          <p:cNvPicPr>
            <a:picLocks noChangeAspect="1"/>
          </p:cNvPicPr>
          <p:nvPr/>
        </p:nvPicPr>
        <p:blipFill rotWithShape="1">
          <a:blip r:embed="rId9">
            <a:extLst>
              <a:ext uri="{28A0092B-C50C-407E-A947-70E740481C1C}">
                <a14:useLocalDpi xmlns:a14="http://schemas.microsoft.com/office/drawing/2010/main" val="0"/>
              </a:ext>
            </a:extLst>
          </a:blip>
          <a:srcRect l="3480" b="7609"/>
          <a:stretch/>
        </p:blipFill>
        <p:spPr>
          <a:xfrm>
            <a:off x="6699851" y="620688"/>
            <a:ext cx="4938865" cy="2700000"/>
          </a:xfrm>
          <a:prstGeom prst="rect">
            <a:avLst/>
          </a:prstGeom>
        </p:spPr>
      </p:pic>
      <p:sp>
        <p:nvSpPr>
          <p:cNvPr id="11" name="文本框 10">
            <a:extLst>
              <a:ext uri="{FF2B5EF4-FFF2-40B4-BE49-F238E27FC236}">
                <a16:creationId xmlns:a16="http://schemas.microsoft.com/office/drawing/2014/main" id="{2AEE1659-0200-97E2-DA61-09AC77FF47D5}"/>
              </a:ext>
            </a:extLst>
          </p:cNvPr>
          <p:cNvSpPr txBox="1"/>
          <p:nvPr/>
        </p:nvSpPr>
        <p:spPr>
          <a:xfrm>
            <a:off x="723705" y="285287"/>
            <a:ext cx="752688" cy="715089"/>
          </a:xfrm>
          <a:prstGeom prst="roundRect">
            <a:avLst/>
          </a:prstGeom>
          <a:solidFill>
            <a:srgbClr val="F57FB0"/>
          </a:solidFill>
        </p:spPr>
        <p:txBody>
          <a:bodyPr wrap="square" rtlCol="0">
            <a:spAutoFit/>
          </a:bodyPr>
          <a:lstStyle/>
          <a:p>
            <a:pPr algn="ctr"/>
            <a:r>
              <a:rPr lang="en-US" altLang="zh-CN" sz="3600" b="1" dirty="0">
                <a:solidFill>
                  <a:schemeClr val="bg1"/>
                </a:solidFill>
                <a:latin typeface="Times New Roman" panose="02020603050405020304" pitchFamily="18" charset="0"/>
                <a:cs typeface="Times New Roman" panose="02020603050405020304" pitchFamily="18" charset="0"/>
              </a:rPr>
              <a:t>03</a:t>
            </a:r>
            <a:endParaRPr lang="zh-CN" altLang="en-US" sz="3600" b="1" dirty="0">
              <a:solidFill>
                <a:schemeClr val="bg1"/>
              </a:solidFill>
              <a:latin typeface="Times New Roman" panose="02020603050405020304" pitchFamily="18" charset="0"/>
              <a:cs typeface="Times New Roman" panose="02020603050405020304" pitchFamily="18" charset="0"/>
            </a:endParaRPr>
          </a:p>
        </p:txBody>
      </p:sp>
      <p:sp>
        <p:nvSpPr>
          <p:cNvPr id="12" name="文本框 11">
            <a:extLst>
              <a:ext uri="{FF2B5EF4-FFF2-40B4-BE49-F238E27FC236}">
                <a16:creationId xmlns:a16="http://schemas.microsoft.com/office/drawing/2014/main" id="{5FC86441-2D8B-F03D-0F27-B354698272E3}"/>
              </a:ext>
            </a:extLst>
          </p:cNvPr>
          <p:cNvSpPr txBox="1"/>
          <p:nvPr/>
        </p:nvSpPr>
        <p:spPr>
          <a:xfrm>
            <a:off x="1487448" y="342966"/>
            <a:ext cx="4752568" cy="584775"/>
          </a:xfrm>
          <a:prstGeom prst="rect">
            <a:avLst/>
          </a:prstGeom>
          <a:noFill/>
        </p:spPr>
        <p:txBody>
          <a:bodyPr wrap="square" rtlCol="0">
            <a:spAutoFit/>
          </a:bodyPr>
          <a:lstStyle/>
          <a:p>
            <a:pPr fontAlgn="auto">
              <a:spcBef>
                <a:spcPts val="0"/>
              </a:spcBef>
              <a:spcAft>
                <a:spcPts val="0"/>
              </a:spcAft>
              <a:defRPr/>
            </a:pPr>
            <a:r>
              <a:rPr lang="zh-CN" altLang="en-US" sz="3200" b="1" spc="600" dirty="0">
                <a:solidFill>
                  <a:srgbClr val="F57FB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研究内容 </a:t>
            </a:r>
            <a:r>
              <a:rPr lang="en-US" altLang="zh-CN" sz="3200" b="1" spc="600" dirty="0">
                <a:solidFill>
                  <a:srgbClr val="F57FB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a:t>
            </a:r>
            <a:r>
              <a:rPr lang="zh-CN" altLang="en-US" sz="3200" b="1" spc="600" dirty="0">
                <a:solidFill>
                  <a:srgbClr val="F57FB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 </a:t>
            </a:r>
            <a:r>
              <a:rPr lang="zh-CN" altLang="en-US" sz="2000" b="1" spc="600" dirty="0">
                <a:solidFill>
                  <a:srgbClr val="F57FB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数据集构成</a:t>
            </a:r>
            <a:endParaRPr lang="zh-CN" altLang="en-US" sz="3200" b="1" spc="600" dirty="0">
              <a:solidFill>
                <a:srgbClr val="F57FB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endParaRPr>
          </a:p>
        </p:txBody>
      </p:sp>
    </p:spTree>
    <p:extLst>
      <p:ext uri="{BB962C8B-B14F-4D97-AF65-F5344CB8AC3E}">
        <p14:creationId xmlns:p14="http://schemas.microsoft.com/office/powerpoint/2010/main" val="235236796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84B1BC4C-B873-3D31-66E0-7BC21BA4466A}"/>
              </a:ext>
            </a:extLst>
          </p:cNvPr>
          <p:cNvPicPr>
            <a:picLocks noChangeAspect="1"/>
          </p:cNvPicPr>
          <p:nvPr/>
        </p:nvPicPr>
        <p:blipFill>
          <a:blip r:embed="rId3"/>
          <a:stretch>
            <a:fillRect/>
          </a:stretch>
        </p:blipFill>
        <p:spPr>
          <a:xfrm>
            <a:off x="1621124" y="6158980"/>
            <a:ext cx="8949751" cy="699020"/>
          </a:xfrm>
          <a:prstGeom prst="rect">
            <a:avLst/>
          </a:prstGeom>
        </p:spPr>
      </p:pic>
      <p:pic>
        <p:nvPicPr>
          <p:cNvPr id="3" name="图片 2">
            <a:extLst>
              <a:ext uri="{FF2B5EF4-FFF2-40B4-BE49-F238E27FC236}">
                <a16:creationId xmlns:a16="http://schemas.microsoft.com/office/drawing/2014/main" id="{DD3F2170-D09B-5371-41AC-50BBFD11505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75999" y="1000376"/>
            <a:ext cx="8640000" cy="4860000"/>
          </a:xfrm>
          <a:prstGeom prst="rect">
            <a:avLst/>
          </a:prstGeom>
        </p:spPr>
      </p:pic>
      <p:sp>
        <p:nvSpPr>
          <p:cNvPr id="6" name="文本框 5">
            <a:extLst>
              <a:ext uri="{FF2B5EF4-FFF2-40B4-BE49-F238E27FC236}">
                <a16:creationId xmlns:a16="http://schemas.microsoft.com/office/drawing/2014/main" id="{9D45DA47-CD59-1C6C-50BD-797A8BBD4417}"/>
              </a:ext>
            </a:extLst>
          </p:cNvPr>
          <p:cNvSpPr txBox="1"/>
          <p:nvPr/>
        </p:nvSpPr>
        <p:spPr>
          <a:xfrm>
            <a:off x="723705" y="285287"/>
            <a:ext cx="752688" cy="715089"/>
          </a:xfrm>
          <a:prstGeom prst="roundRect">
            <a:avLst/>
          </a:prstGeom>
          <a:solidFill>
            <a:srgbClr val="F57FB0"/>
          </a:solidFill>
        </p:spPr>
        <p:txBody>
          <a:bodyPr wrap="square" rtlCol="0">
            <a:spAutoFit/>
          </a:bodyPr>
          <a:lstStyle/>
          <a:p>
            <a:pPr algn="ctr"/>
            <a:r>
              <a:rPr lang="en-US" altLang="zh-CN" sz="3600" b="1" dirty="0">
                <a:solidFill>
                  <a:schemeClr val="bg1"/>
                </a:solidFill>
                <a:latin typeface="Times New Roman" panose="02020603050405020304" pitchFamily="18" charset="0"/>
                <a:cs typeface="Times New Roman" panose="02020603050405020304" pitchFamily="18" charset="0"/>
              </a:rPr>
              <a:t>03</a:t>
            </a:r>
            <a:endParaRPr lang="zh-CN" altLang="en-US" sz="3600" b="1" dirty="0">
              <a:solidFill>
                <a:schemeClr val="bg1"/>
              </a:solidFill>
              <a:latin typeface="Times New Roman" panose="02020603050405020304" pitchFamily="18" charset="0"/>
              <a:cs typeface="Times New Roman" panose="02020603050405020304" pitchFamily="18" charset="0"/>
            </a:endParaRPr>
          </a:p>
        </p:txBody>
      </p:sp>
      <p:sp>
        <p:nvSpPr>
          <p:cNvPr id="7" name="文本框 6">
            <a:extLst>
              <a:ext uri="{FF2B5EF4-FFF2-40B4-BE49-F238E27FC236}">
                <a16:creationId xmlns:a16="http://schemas.microsoft.com/office/drawing/2014/main" id="{A4369F4C-6896-F59F-E206-CE1A47C2CB67}"/>
              </a:ext>
            </a:extLst>
          </p:cNvPr>
          <p:cNvSpPr txBox="1"/>
          <p:nvPr/>
        </p:nvSpPr>
        <p:spPr>
          <a:xfrm>
            <a:off x="1487448" y="342966"/>
            <a:ext cx="6624776" cy="584775"/>
          </a:xfrm>
          <a:prstGeom prst="rect">
            <a:avLst/>
          </a:prstGeom>
          <a:noFill/>
        </p:spPr>
        <p:txBody>
          <a:bodyPr wrap="square" rtlCol="0">
            <a:spAutoFit/>
          </a:bodyPr>
          <a:lstStyle/>
          <a:p>
            <a:pPr fontAlgn="auto">
              <a:spcBef>
                <a:spcPts val="0"/>
              </a:spcBef>
              <a:spcAft>
                <a:spcPts val="0"/>
              </a:spcAft>
              <a:defRPr/>
            </a:pPr>
            <a:r>
              <a:rPr lang="zh-CN" altLang="en-US" sz="3200" b="1" spc="600" dirty="0">
                <a:solidFill>
                  <a:srgbClr val="F57FB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研究内容 </a:t>
            </a:r>
            <a:r>
              <a:rPr lang="en-US" altLang="zh-CN" sz="3200" b="1" spc="600" dirty="0">
                <a:solidFill>
                  <a:srgbClr val="F57FB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a:t>
            </a:r>
            <a:r>
              <a:rPr lang="zh-CN" altLang="en-US" sz="3200" b="1" spc="600" dirty="0">
                <a:solidFill>
                  <a:srgbClr val="F57FB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 </a:t>
            </a:r>
            <a:r>
              <a:rPr lang="zh-CN" altLang="en-US" sz="2000" b="1" spc="600" dirty="0">
                <a:solidFill>
                  <a:srgbClr val="F57FB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模型流程图</a:t>
            </a:r>
            <a:endParaRPr lang="zh-CN" altLang="en-US" sz="3200" b="1" spc="600" dirty="0">
              <a:solidFill>
                <a:srgbClr val="F57FB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endParaRPr>
          </a:p>
        </p:txBody>
      </p:sp>
    </p:spTree>
    <p:extLst>
      <p:ext uri="{BB962C8B-B14F-4D97-AF65-F5344CB8AC3E}">
        <p14:creationId xmlns:p14="http://schemas.microsoft.com/office/powerpoint/2010/main" val="149084308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2F37DF55-B6C7-48A0-8577-B3871C955FF4}"/>
              </a:ext>
            </a:extLst>
          </p:cNvPr>
          <p:cNvPicPr>
            <a:picLocks noChangeAspect="1"/>
          </p:cNvPicPr>
          <p:nvPr/>
        </p:nvPicPr>
        <p:blipFill rotWithShape="1">
          <a:blip r:embed="rId2">
            <a:extLst>
              <a:ext uri="{28A0092B-C50C-407E-A947-70E740481C1C}">
                <a14:useLocalDpi xmlns:a14="http://schemas.microsoft.com/office/drawing/2010/main" val="0"/>
              </a:ext>
            </a:extLst>
          </a:blip>
          <a:srcRect l="33687" t="30491" b="28804"/>
          <a:stretch/>
        </p:blipFill>
        <p:spPr>
          <a:xfrm>
            <a:off x="0" y="0"/>
            <a:ext cx="10704512" cy="6858000"/>
          </a:xfrm>
          <a:prstGeom prst="rect">
            <a:avLst/>
          </a:prstGeom>
        </p:spPr>
      </p:pic>
      <p:sp>
        <p:nvSpPr>
          <p:cNvPr id="6" name="矩形 5">
            <a:extLst>
              <a:ext uri="{FF2B5EF4-FFF2-40B4-BE49-F238E27FC236}">
                <a16:creationId xmlns:a16="http://schemas.microsoft.com/office/drawing/2014/main" id="{FB028E7E-1C86-46BB-9350-877210917030}"/>
              </a:ext>
            </a:extLst>
          </p:cNvPr>
          <p:cNvSpPr/>
          <p:nvPr/>
        </p:nvSpPr>
        <p:spPr>
          <a:xfrm>
            <a:off x="8809662" y="1340768"/>
            <a:ext cx="2509533" cy="1200329"/>
          </a:xfrm>
          <a:prstGeom prst="rect">
            <a:avLst/>
          </a:prstGeom>
        </p:spPr>
        <p:txBody>
          <a:bodyPr wrap="none">
            <a:spAutoFit/>
          </a:bodyPr>
          <a:lstStyle/>
          <a:p>
            <a:r>
              <a:rPr lang="en-US" altLang="zh-CN" sz="4400" b="1" dirty="0">
                <a:solidFill>
                  <a:schemeClr val="tx1">
                    <a:lumMod val="65000"/>
                    <a:lumOff val="35000"/>
                  </a:schemeClr>
                </a:solidFill>
                <a:latin typeface="Franklin Gothic Medium Cond" panose="020B0606030402020204" pitchFamily="34" charset="0"/>
              </a:rPr>
              <a:t>PART</a:t>
            </a:r>
            <a:r>
              <a:rPr lang="en-US" altLang="zh-CN" sz="6600" b="1" dirty="0">
                <a:solidFill>
                  <a:srgbClr val="F57FB0"/>
                </a:solidFill>
                <a:latin typeface="Franklin Gothic Medium Cond" panose="020B0606030402020204" pitchFamily="34" charset="0"/>
              </a:rPr>
              <a:t>  </a:t>
            </a:r>
            <a:r>
              <a:rPr lang="en-US" altLang="zh-CN" sz="7200" b="1" dirty="0">
                <a:solidFill>
                  <a:srgbClr val="F57FB0"/>
                </a:solidFill>
                <a:latin typeface="Franklin Gothic Medium Cond" panose="020B0606030402020204" pitchFamily="34" charset="0"/>
              </a:rPr>
              <a:t>0</a:t>
            </a:r>
            <a:r>
              <a:rPr lang="en-US" altLang="zh-CN" sz="7200" b="1" dirty="0">
                <a:solidFill>
                  <a:srgbClr val="6BC0E8"/>
                </a:solidFill>
                <a:latin typeface="Franklin Gothic Medium Cond" panose="020B0606030402020204" pitchFamily="34" charset="0"/>
              </a:rPr>
              <a:t>4</a:t>
            </a:r>
            <a:endParaRPr lang="en-US" altLang="zh-CN" sz="6600" b="1" dirty="0">
              <a:solidFill>
                <a:srgbClr val="6BC0E8"/>
              </a:solidFill>
              <a:latin typeface="Franklin Gothic Medium Cond" panose="020B0606030402020204" pitchFamily="34" charset="0"/>
            </a:endParaRPr>
          </a:p>
        </p:txBody>
      </p:sp>
      <p:sp>
        <p:nvSpPr>
          <p:cNvPr id="4" name="TextBox 7">
            <a:extLst>
              <a:ext uri="{FF2B5EF4-FFF2-40B4-BE49-F238E27FC236}">
                <a16:creationId xmlns:a16="http://schemas.microsoft.com/office/drawing/2014/main" id="{0666EC7D-4CB6-4FA3-8787-120FC8EE33D8}"/>
              </a:ext>
            </a:extLst>
          </p:cNvPr>
          <p:cNvSpPr>
            <a:spLocks noChangeArrowheads="1"/>
          </p:cNvSpPr>
          <p:nvPr/>
        </p:nvSpPr>
        <p:spPr bwMode="auto">
          <a:xfrm>
            <a:off x="6824583" y="4147850"/>
            <a:ext cx="449012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r" fontAlgn="auto">
              <a:spcBef>
                <a:spcPts val="0"/>
              </a:spcBef>
              <a:spcAft>
                <a:spcPts val="0"/>
              </a:spcAft>
              <a:defRPr/>
            </a:pPr>
            <a:r>
              <a:rPr lang="en-US" altLang="zh-CN" spc="600" dirty="0">
                <a:solidFill>
                  <a:schemeClr val="tx1">
                    <a:lumMod val="50000"/>
                    <a:lumOff val="50000"/>
                  </a:schemeClr>
                </a:solidFill>
                <a:latin typeface="Swis721 Lt BT" panose="020B0403020202020204" pitchFamily="34" charset="0"/>
                <a:ea typeface="微软雅黑" panose="020B0503020204020204" pitchFamily="34" charset="-122"/>
                <a:cs typeface="LilyUPC" panose="020B0604020202020204" pitchFamily="34" charset="-34"/>
                <a:sym typeface="微软雅黑" panose="020B0503020204020204" pitchFamily="34" charset="-122"/>
              </a:rPr>
              <a:t>results</a:t>
            </a:r>
            <a:endParaRPr lang="zh-CN" altLang="en-US" spc="600" dirty="0">
              <a:solidFill>
                <a:schemeClr val="tx1">
                  <a:lumMod val="50000"/>
                  <a:lumOff val="50000"/>
                </a:schemeClr>
              </a:solidFill>
              <a:latin typeface="Swis721 Lt BT" panose="020B0403020202020204" pitchFamily="34" charset="0"/>
              <a:ea typeface="微软雅黑" panose="020B0503020204020204" pitchFamily="34" charset="-122"/>
              <a:cs typeface="LilyUPC" panose="020B0604020202020204" pitchFamily="34" charset="-34"/>
              <a:sym typeface="微软雅黑" panose="020B0503020204020204" pitchFamily="34" charset="-122"/>
            </a:endParaRPr>
          </a:p>
        </p:txBody>
      </p:sp>
      <p:sp>
        <p:nvSpPr>
          <p:cNvPr id="7" name="TextBox 7">
            <a:extLst>
              <a:ext uri="{FF2B5EF4-FFF2-40B4-BE49-F238E27FC236}">
                <a16:creationId xmlns:a16="http://schemas.microsoft.com/office/drawing/2014/main" id="{BEF6D50F-D174-4979-85D5-A2DF147417A8}"/>
              </a:ext>
            </a:extLst>
          </p:cNvPr>
          <p:cNvSpPr>
            <a:spLocks noChangeArrowheads="1"/>
          </p:cNvSpPr>
          <p:nvPr/>
        </p:nvSpPr>
        <p:spPr bwMode="auto">
          <a:xfrm>
            <a:off x="6493917" y="2928975"/>
            <a:ext cx="482079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r" fontAlgn="auto">
              <a:spcBef>
                <a:spcPts val="0"/>
              </a:spcBef>
              <a:spcAft>
                <a:spcPts val="0"/>
              </a:spcAft>
              <a:defRPr/>
            </a:pPr>
            <a:r>
              <a:rPr lang="zh-CN" altLang="en-US" sz="5400" b="1" spc="600" dirty="0">
                <a:solidFill>
                  <a:srgbClr val="F57FB0"/>
                </a:solidFill>
                <a:latin typeface="微软雅黑" panose="020B0503020204020204" pitchFamily="34" charset="-122"/>
                <a:ea typeface="微软雅黑" panose="020B0503020204020204" pitchFamily="34" charset="-122"/>
                <a:sym typeface="微软雅黑" panose="020B0503020204020204" pitchFamily="34" charset="-122"/>
              </a:rPr>
              <a:t>实验结果</a:t>
            </a:r>
          </a:p>
        </p:txBody>
      </p:sp>
    </p:spTree>
    <p:extLst>
      <p:ext uri="{BB962C8B-B14F-4D97-AF65-F5344CB8AC3E}">
        <p14:creationId xmlns:p14="http://schemas.microsoft.com/office/powerpoint/2010/main" val="1281841852"/>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iterate type="lt">
                                    <p:tmPct val="50000"/>
                                  </p:iterate>
                                  <p:childTnLst>
                                    <p:set>
                                      <p:cBhvr>
                                        <p:cTn id="6" dur="1" fill="hold">
                                          <p:stCondLst>
                                            <p:cond delay="0"/>
                                          </p:stCondLst>
                                        </p:cTn>
                                        <p:tgtEl>
                                          <p:spTgt spid="6"/>
                                        </p:tgtEl>
                                        <p:attrNameLst>
                                          <p:attrName>style.visibility</p:attrName>
                                        </p:attrNameLst>
                                      </p:cBhvr>
                                      <p:to>
                                        <p:strVal val="visible"/>
                                      </p:to>
                                    </p:set>
                                    <p:anim calcmode="lin" valueType="num">
                                      <p:cBhvr>
                                        <p:cTn id="7" dur="250" fill="hold"/>
                                        <p:tgtEl>
                                          <p:spTgt spid="6"/>
                                        </p:tgtEl>
                                        <p:attrNameLst>
                                          <p:attrName>ppt_w</p:attrName>
                                        </p:attrNameLst>
                                      </p:cBhvr>
                                      <p:tavLst>
                                        <p:tav tm="0">
                                          <p:val>
                                            <p:fltVal val="0"/>
                                          </p:val>
                                        </p:tav>
                                        <p:tav tm="100000">
                                          <p:val>
                                            <p:strVal val="#ppt_w"/>
                                          </p:val>
                                        </p:tav>
                                      </p:tavLst>
                                    </p:anim>
                                    <p:anim calcmode="lin" valueType="num">
                                      <p:cBhvr>
                                        <p:cTn id="8" dur="250" fill="hold"/>
                                        <p:tgtEl>
                                          <p:spTgt spid="6"/>
                                        </p:tgtEl>
                                        <p:attrNameLst>
                                          <p:attrName>ppt_h</p:attrName>
                                        </p:attrNameLst>
                                      </p:cBhvr>
                                      <p:tavLst>
                                        <p:tav tm="0">
                                          <p:val>
                                            <p:fltVal val="0"/>
                                          </p:val>
                                        </p:tav>
                                        <p:tav tm="100000">
                                          <p:val>
                                            <p:strVal val="#ppt_h"/>
                                          </p:val>
                                        </p:tav>
                                      </p:tavLst>
                                    </p:anim>
                                    <p:animEffect transition="in" filter="fade">
                                      <p:cBhvr>
                                        <p:cTn id="9" dur="250"/>
                                        <p:tgtEl>
                                          <p:spTgt spid="6"/>
                                        </p:tgtEl>
                                      </p:cBhvr>
                                    </p:animEffect>
                                  </p:childTnLst>
                                </p:cTn>
                              </p:par>
                            </p:childTnLst>
                          </p:cTn>
                        </p:par>
                        <p:par>
                          <p:cTn id="10" fill="hold">
                            <p:stCondLst>
                              <p:cond delay="875"/>
                            </p:stCondLst>
                            <p:childTnLst>
                              <p:par>
                                <p:cTn id="11" presetID="53" presetClass="entr" presetSubtype="16" fill="hold" grpId="0" nodeType="afterEffect">
                                  <p:stCondLst>
                                    <p:cond delay="0"/>
                                  </p:stCondLst>
                                  <p:iterate type="lt">
                                    <p:tmPct val="10000"/>
                                  </p:iterate>
                                  <p:childTnLst>
                                    <p:set>
                                      <p:cBhvr>
                                        <p:cTn id="12" dur="1" fill="hold">
                                          <p:stCondLst>
                                            <p:cond delay="0"/>
                                          </p:stCondLst>
                                        </p:cTn>
                                        <p:tgtEl>
                                          <p:spTgt spid="7"/>
                                        </p:tgtEl>
                                        <p:attrNameLst>
                                          <p:attrName>style.visibility</p:attrName>
                                        </p:attrNameLst>
                                      </p:cBhvr>
                                      <p:to>
                                        <p:strVal val="visible"/>
                                      </p:to>
                                    </p:set>
                                    <p:anim calcmode="lin" valueType="num">
                                      <p:cBhvr>
                                        <p:cTn id="13" dur="1000" fill="hold"/>
                                        <p:tgtEl>
                                          <p:spTgt spid="7"/>
                                        </p:tgtEl>
                                        <p:attrNameLst>
                                          <p:attrName>ppt_w</p:attrName>
                                        </p:attrNameLst>
                                      </p:cBhvr>
                                      <p:tavLst>
                                        <p:tav tm="0">
                                          <p:val>
                                            <p:fltVal val="0"/>
                                          </p:val>
                                        </p:tav>
                                        <p:tav tm="100000">
                                          <p:val>
                                            <p:strVal val="#ppt_w"/>
                                          </p:val>
                                        </p:tav>
                                      </p:tavLst>
                                    </p:anim>
                                    <p:anim calcmode="lin" valueType="num">
                                      <p:cBhvr>
                                        <p:cTn id="14" dur="1000" fill="hold"/>
                                        <p:tgtEl>
                                          <p:spTgt spid="7"/>
                                        </p:tgtEl>
                                        <p:attrNameLst>
                                          <p:attrName>ppt_h</p:attrName>
                                        </p:attrNameLst>
                                      </p:cBhvr>
                                      <p:tavLst>
                                        <p:tav tm="0">
                                          <p:val>
                                            <p:fltVal val="0"/>
                                          </p:val>
                                        </p:tav>
                                        <p:tav tm="100000">
                                          <p:val>
                                            <p:strVal val="#ppt_h"/>
                                          </p:val>
                                        </p:tav>
                                      </p:tavLst>
                                    </p:anim>
                                    <p:animEffect transition="in" filter="fade">
                                      <p:cBhvr>
                                        <p:cTn id="15" dur="1000"/>
                                        <p:tgtEl>
                                          <p:spTgt spid="7"/>
                                        </p:tgtEl>
                                      </p:cBhvr>
                                    </p:animEffect>
                                  </p:childTnLst>
                                </p:cTn>
                              </p:par>
                            </p:childTnLst>
                          </p:cTn>
                        </p:par>
                        <p:par>
                          <p:cTn id="16" fill="hold">
                            <p:stCondLst>
                              <p:cond delay="2175"/>
                            </p:stCondLst>
                            <p:childTnLst>
                              <p:par>
                                <p:cTn id="17" presetID="38" presetClass="entr" presetSubtype="0" accel="50000" fill="hold" grpId="0" nodeType="afterEffect">
                                  <p:stCondLst>
                                    <p:cond delay="0"/>
                                  </p:stCondLst>
                                  <p:iterate type="lt">
                                    <p:tmPct val="50000"/>
                                  </p:iterate>
                                  <p:childTnLst>
                                    <p:set>
                                      <p:cBhvr>
                                        <p:cTn id="18" dur="1" fill="hold">
                                          <p:stCondLst>
                                            <p:cond delay="0"/>
                                          </p:stCondLst>
                                        </p:cTn>
                                        <p:tgtEl>
                                          <p:spTgt spid="4"/>
                                        </p:tgtEl>
                                        <p:attrNameLst>
                                          <p:attrName>style.visibility</p:attrName>
                                        </p:attrNameLst>
                                      </p:cBhvr>
                                      <p:to>
                                        <p:strVal val="visible"/>
                                      </p:to>
                                    </p:set>
                                    <p:set>
                                      <p:cBhvr>
                                        <p:cTn id="19" dur="46" fill="hold">
                                          <p:stCondLst>
                                            <p:cond delay="0"/>
                                          </p:stCondLst>
                                        </p:cTn>
                                        <p:tgtEl>
                                          <p:spTgt spid="4"/>
                                        </p:tgtEl>
                                        <p:attrNameLst>
                                          <p:attrName>style.rotation</p:attrName>
                                        </p:attrNameLst>
                                      </p:cBhvr>
                                      <p:to>
                                        <p:strVal val="-45.0"/>
                                      </p:to>
                                    </p:set>
                                    <p:anim calcmode="lin" valueType="num">
                                      <p:cBhvr>
                                        <p:cTn id="20" dur="46" fill="hold">
                                          <p:stCondLst>
                                            <p:cond delay="46"/>
                                          </p:stCondLst>
                                        </p:cTn>
                                        <p:tgtEl>
                                          <p:spTgt spid="4"/>
                                        </p:tgtEl>
                                        <p:attrNameLst>
                                          <p:attrName>style.rotation</p:attrName>
                                        </p:attrNameLst>
                                      </p:cBhvr>
                                      <p:tavLst>
                                        <p:tav tm="0">
                                          <p:val>
                                            <p:fltVal val="-45"/>
                                          </p:val>
                                        </p:tav>
                                        <p:tav tm="69900">
                                          <p:val>
                                            <p:fltVal val="45"/>
                                          </p:val>
                                        </p:tav>
                                        <p:tav tm="100000">
                                          <p:val>
                                            <p:fltVal val="0"/>
                                          </p:val>
                                        </p:tav>
                                      </p:tavLst>
                                    </p:anim>
                                    <p:anim calcmode="lin" valueType="num">
                                      <p:cBhvr>
                                        <p:cTn id="21" dur="46" fill="hold">
                                          <p:stCondLst>
                                            <p:cond delay="0"/>
                                          </p:stCondLst>
                                        </p:cTn>
                                        <p:tgtEl>
                                          <p:spTgt spid="4"/>
                                        </p:tgtEl>
                                        <p:attrNameLst>
                                          <p:attrName>ppt_y</p:attrName>
                                        </p:attrNameLst>
                                      </p:cBhvr>
                                      <p:tavLst>
                                        <p:tav tm="0">
                                          <p:val>
                                            <p:strVal val="#ppt_y-1"/>
                                          </p:val>
                                        </p:tav>
                                        <p:tav tm="100000">
                                          <p:val>
                                            <p:strVal val="#ppt_y-(0.354*#ppt_w-0.172*#ppt_h)"/>
                                          </p:val>
                                        </p:tav>
                                      </p:tavLst>
                                    </p:anim>
                                    <p:anim calcmode="lin" valueType="num">
                                      <p:cBhvr>
                                        <p:cTn id="22" dur="16" decel="50000" autoRev="1" fill="hold">
                                          <p:stCondLst>
                                            <p:cond delay="46"/>
                                          </p:stCondLst>
                                        </p:cTn>
                                        <p:tgtEl>
                                          <p:spTgt spid="4"/>
                                        </p:tgtEl>
                                        <p:attrNameLst>
                                          <p:attrName>ppt_y</p:attrName>
                                        </p:attrNameLst>
                                      </p:cBhvr>
                                      <p:tavLst>
                                        <p:tav tm="0">
                                          <p:val>
                                            <p:strVal val="#ppt_y-(0.354*#ppt_w-0.172*#ppt_h)"/>
                                          </p:val>
                                        </p:tav>
                                        <p:tav tm="100000">
                                          <p:val>
                                            <p:strVal val="#ppt_y-(0.354*#ppt_w-0.172*#ppt_h)-#ppt_h/2"/>
                                          </p:val>
                                        </p:tav>
                                      </p:tavLst>
                                    </p:anim>
                                    <p:anim calcmode="lin" valueType="num">
                                      <p:cBhvr>
                                        <p:cTn id="23" dur="14" fill="hold">
                                          <p:stCondLst>
                                            <p:cond delay="86"/>
                                          </p:stCondLst>
                                        </p:cTn>
                                        <p:tgtEl>
                                          <p:spTgt spid="4"/>
                                        </p:tgtEl>
                                        <p:attrNameLst>
                                          <p:attrName>ppt_y</p:attrName>
                                        </p:attrNameLst>
                                      </p:cBhvr>
                                      <p:tavLst>
                                        <p:tav tm="0">
                                          <p:val>
                                            <p:strVal val="#ppt_y-(0.354*#ppt_w-0.172*#ppt_h)"/>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4" grpId="0"/>
      <p:bldP spid="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文本框 36">
            <a:extLst>
              <a:ext uri="{FF2B5EF4-FFF2-40B4-BE49-F238E27FC236}">
                <a16:creationId xmlns:a16="http://schemas.microsoft.com/office/drawing/2014/main" id="{AA900864-AD50-E998-E882-3B21A8C0FAC5}"/>
              </a:ext>
            </a:extLst>
          </p:cNvPr>
          <p:cNvSpPr txBox="1"/>
          <p:nvPr/>
        </p:nvSpPr>
        <p:spPr>
          <a:xfrm>
            <a:off x="723705" y="285287"/>
            <a:ext cx="752688" cy="715089"/>
          </a:xfrm>
          <a:prstGeom prst="roundRect">
            <a:avLst/>
          </a:prstGeom>
          <a:solidFill>
            <a:srgbClr val="F57FB0"/>
          </a:solidFill>
        </p:spPr>
        <p:txBody>
          <a:bodyPr wrap="square" rtlCol="0">
            <a:spAutoFit/>
          </a:bodyPr>
          <a:lstStyle/>
          <a:p>
            <a:pPr algn="ctr"/>
            <a:r>
              <a:rPr lang="en-US" altLang="zh-CN" sz="3600" b="1" dirty="0">
                <a:solidFill>
                  <a:schemeClr val="bg1"/>
                </a:solidFill>
                <a:latin typeface="Times New Roman" panose="02020603050405020304" pitchFamily="18" charset="0"/>
                <a:cs typeface="Times New Roman" panose="02020603050405020304" pitchFamily="18" charset="0"/>
              </a:rPr>
              <a:t>04</a:t>
            </a:r>
            <a:endParaRPr lang="zh-CN" altLang="en-US" sz="3600" b="1" dirty="0">
              <a:solidFill>
                <a:schemeClr val="bg1"/>
              </a:solidFill>
              <a:latin typeface="Times New Roman" panose="02020603050405020304" pitchFamily="18" charset="0"/>
              <a:cs typeface="Times New Roman" panose="02020603050405020304" pitchFamily="18" charset="0"/>
            </a:endParaRPr>
          </a:p>
        </p:txBody>
      </p:sp>
      <p:sp>
        <p:nvSpPr>
          <p:cNvPr id="38" name="文本框 37">
            <a:extLst>
              <a:ext uri="{FF2B5EF4-FFF2-40B4-BE49-F238E27FC236}">
                <a16:creationId xmlns:a16="http://schemas.microsoft.com/office/drawing/2014/main" id="{BFFD2310-9E14-FEAC-7525-5B69D3D9CFF6}"/>
              </a:ext>
            </a:extLst>
          </p:cNvPr>
          <p:cNvSpPr txBox="1"/>
          <p:nvPr/>
        </p:nvSpPr>
        <p:spPr>
          <a:xfrm>
            <a:off x="1487448" y="342966"/>
            <a:ext cx="6192728" cy="584775"/>
          </a:xfrm>
          <a:prstGeom prst="rect">
            <a:avLst/>
          </a:prstGeom>
          <a:noFill/>
        </p:spPr>
        <p:txBody>
          <a:bodyPr wrap="square" rtlCol="0">
            <a:spAutoFit/>
          </a:bodyPr>
          <a:lstStyle/>
          <a:p>
            <a:pPr fontAlgn="auto">
              <a:spcBef>
                <a:spcPts val="0"/>
              </a:spcBef>
              <a:spcAft>
                <a:spcPts val="0"/>
              </a:spcAft>
              <a:defRPr/>
            </a:pPr>
            <a:r>
              <a:rPr lang="zh-CN" altLang="en-US" sz="3200" b="1" spc="600" dirty="0">
                <a:solidFill>
                  <a:srgbClr val="F57FB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实验结果 </a:t>
            </a:r>
            <a:r>
              <a:rPr lang="en-US" altLang="zh-CN" sz="3200" b="1" spc="600" dirty="0">
                <a:solidFill>
                  <a:srgbClr val="F57FB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a:t>
            </a:r>
            <a:r>
              <a:rPr lang="zh-CN" altLang="en-US" sz="3200" b="1" spc="600" dirty="0">
                <a:solidFill>
                  <a:srgbClr val="F57FB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 </a:t>
            </a:r>
            <a:r>
              <a:rPr lang="zh-CN" altLang="en-US" sz="2000" b="1" spc="600" dirty="0">
                <a:solidFill>
                  <a:srgbClr val="F57FB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五种方法的对比</a:t>
            </a:r>
            <a:endParaRPr lang="zh-CN" altLang="en-US" sz="3200" b="1" spc="600" dirty="0">
              <a:solidFill>
                <a:srgbClr val="F57FB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endParaRPr>
          </a:p>
        </p:txBody>
      </p:sp>
      <p:pic>
        <p:nvPicPr>
          <p:cNvPr id="5" name="图片 4">
            <a:extLst>
              <a:ext uri="{FF2B5EF4-FFF2-40B4-BE49-F238E27FC236}">
                <a16:creationId xmlns:a16="http://schemas.microsoft.com/office/drawing/2014/main" id="{3BE47547-12CD-73F0-F7B4-4FCDD475EB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6000" y="927741"/>
            <a:ext cx="7680000" cy="5760000"/>
          </a:xfrm>
          <a:prstGeom prst="rect">
            <a:avLst/>
          </a:prstGeom>
        </p:spPr>
      </p:pic>
      <p:sp>
        <p:nvSpPr>
          <p:cNvPr id="9" name="文本框 8">
            <a:extLst>
              <a:ext uri="{FF2B5EF4-FFF2-40B4-BE49-F238E27FC236}">
                <a16:creationId xmlns:a16="http://schemas.microsoft.com/office/drawing/2014/main" id="{0CF57934-1E88-C3F6-4AE8-40A439982D24}"/>
              </a:ext>
            </a:extLst>
          </p:cNvPr>
          <p:cNvSpPr txBox="1"/>
          <p:nvPr/>
        </p:nvSpPr>
        <p:spPr>
          <a:xfrm>
            <a:off x="191344" y="2996952"/>
            <a:ext cx="1898533" cy="523220"/>
          </a:xfrm>
          <a:prstGeom prst="rect">
            <a:avLst/>
          </a:prstGeom>
          <a:noFill/>
        </p:spPr>
        <p:txBody>
          <a:bodyPr wrap="none" rtlCol="0">
            <a:spAutoFit/>
          </a:bodyPr>
          <a:lstStyle/>
          <a:p>
            <a:r>
              <a:rPr kumimoji="1" lang="en-US" altLang="zh-CN" sz="2800" dirty="0"/>
              <a:t>Ours</a:t>
            </a:r>
            <a:r>
              <a:rPr kumimoji="1" lang="zh-CN" altLang="en-US" sz="2800" dirty="0"/>
              <a:t> </a:t>
            </a:r>
            <a:r>
              <a:rPr kumimoji="1" lang="en-US" altLang="zh-CN" sz="2800" dirty="0"/>
              <a:t>Model</a:t>
            </a:r>
            <a:endParaRPr kumimoji="1" lang="zh-CN" altLang="en-US" sz="2800" dirty="0"/>
          </a:p>
        </p:txBody>
      </p:sp>
      <p:cxnSp>
        <p:nvCxnSpPr>
          <p:cNvPr id="11" name="直线箭头连接符 10">
            <a:extLst>
              <a:ext uri="{FF2B5EF4-FFF2-40B4-BE49-F238E27FC236}">
                <a16:creationId xmlns:a16="http://schemas.microsoft.com/office/drawing/2014/main" id="{22140DF1-8BF6-EB67-E554-711C8E3FD789}"/>
              </a:ext>
            </a:extLst>
          </p:cNvPr>
          <p:cNvCxnSpPr>
            <a:stCxn id="9" idx="3"/>
          </p:cNvCxnSpPr>
          <p:nvPr/>
        </p:nvCxnSpPr>
        <p:spPr>
          <a:xfrm flipV="1">
            <a:off x="2089877" y="2132856"/>
            <a:ext cx="1310381" cy="1125706"/>
          </a:xfrm>
          <a:prstGeom prst="straightConnector1">
            <a:avLst/>
          </a:prstGeom>
          <a:ln w="38100">
            <a:headEnd w="lg" len="med"/>
            <a:tailEnd type="stealth"/>
          </a:ln>
        </p:spPr>
        <p:style>
          <a:lnRef idx="1">
            <a:schemeClr val="accent1"/>
          </a:lnRef>
          <a:fillRef idx="0">
            <a:schemeClr val="accent1"/>
          </a:fillRef>
          <a:effectRef idx="0">
            <a:schemeClr val="accent1"/>
          </a:effectRef>
          <a:fontRef idx="minor">
            <a:schemeClr val="tx1"/>
          </a:fontRef>
        </p:style>
      </p:cxnSp>
      <p:cxnSp>
        <p:nvCxnSpPr>
          <p:cNvPr id="13" name="直线箭头连接符 12">
            <a:extLst>
              <a:ext uri="{FF2B5EF4-FFF2-40B4-BE49-F238E27FC236}">
                <a16:creationId xmlns:a16="http://schemas.microsoft.com/office/drawing/2014/main" id="{148CFDDB-F58D-96C6-C4B6-DAA314F6DD95}"/>
              </a:ext>
            </a:extLst>
          </p:cNvPr>
          <p:cNvCxnSpPr>
            <a:cxnSpLocks/>
            <a:stCxn id="9" idx="3"/>
          </p:cNvCxnSpPr>
          <p:nvPr/>
        </p:nvCxnSpPr>
        <p:spPr>
          <a:xfrm flipV="1">
            <a:off x="2089877" y="2182071"/>
            <a:ext cx="3542629" cy="1076491"/>
          </a:xfrm>
          <a:prstGeom prst="straightConnector1">
            <a:avLst/>
          </a:prstGeom>
          <a:ln w="38100">
            <a:headEnd w="lg" len="med"/>
            <a:tailEnd type="stealth"/>
          </a:ln>
        </p:spPr>
        <p:style>
          <a:lnRef idx="1">
            <a:schemeClr val="accent1"/>
          </a:lnRef>
          <a:fillRef idx="0">
            <a:schemeClr val="accent1"/>
          </a:fillRef>
          <a:effectRef idx="0">
            <a:schemeClr val="accent1"/>
          </a:effectRef>
          <a:fontRef idx="minor">
            <a:schemeClr val="tx1"/>
          </a:fontRef>
        </p:style>
      </p:cxnSp>
      <p:cxnSp>
        <p:nvCxnSpPr>
          <p:cNvPr id="15" name="直线箭头连接符 14">
            <a:extLst>
              <a:ext uri="{FF2B5EF4-FFF2-40B4-BE49-F238E27FC236}">
                <a16:creationId xmlns:a16="http://schemas.microsoft.com/office/drawing/2014/main" id="{A762909A-BB51-35C7-5443-73902337BE6C}"/>
              </a:ext>
            </a:extLst>
          </p:cNvPr>
          <p:cNvCxnSpPr>
            <a:stCxn id="9" idx="3"/>
          </p:cNvCxnSpPr>
          <p:nvPr/>
        </p:nvCxnSpPr>
        <p:spPr>
          <a:xfrm>
            <a:off x="2089877" y="3258562"/>
            <a:ext cx="5846885" cy="0"/>
          </a:xfrm>
          <a:prstGeom prst="straightConnector1">
            <a:avLst/>
          </a:prstGeom>
          <a:ln w="38100">
            <a:headEnd w="lg" len="med"/>
            <a:tailEnd type="stealt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11065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形 3">
            <a:extLst>
              <a:ext uri="{FF2B5EF4-FFF2-40B4-BE49-F238E27FC236}">
                <a16:creationId xmlns:a16="http://schemas.microsoft.com/office/drawing/2014/main" id="{34032616-0FE0-4D7F-AF8B-B7784116811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93032" y="-531440"/>
            <a:ext cx="8208912" cy="8563253"/>
          </a:xfrm>
          <a:prstGeom prst="rect">
            <a:avLst/>
          </a:prstGeom>
        </p:spPr>
      </p:pic>
      <p:sp>
        <p:nvSpPr>
          <p:cNvPr id="19" name="Line 2">
            <a:extLst>
              <a:ext uri="{FF2B5EF4-FFF2-40B4-BE49-F238E27FC236}">
                <a16:creationId xmlns:a16="http://schemas.microsoft.com/office/drawing/2014/main" id="{2869BE4B-37BC-4A3A-8697-D6B8097568D3}"/>
              </a:ext>
            </a:extLst>
          </p:cNvPr>
          <p:cNvSpPr>
            <a:spLocks noChangeShapeType="1"/>
          </p:cNvSpPr>
          <p:nvPr/>
        </p:nvSpPr>
        <p:spPr bwMode="auto">
          <a:xfrm flipV="1">
            <a:off x="10017586" y="0"/>
            <a:ext cx="0" cy="6858000"/>
          </a:xfrm>
          <a:prstGeom prst="line">
            <a:avLst/>
          </a:prstGeom>
          <a:noFill/>
          <a:ln w="6350">
            <a:solidFill>
              <a:srgbClr val="53585F">
                <a:alpha val="50000"/>
              </a:srgb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900" b="0" i="0" u="none" strike="noStrike" kern="0" cap="none" spc="0" normalizeH="0" baseline="0" noProof="0">
              <a:ln>
                <a:noFill/>
              </a:ln>
              <a:solidFill>
                <a:sysClr val="windowText" lastClr="000000"/>
              </a:solidFill>
              <a:effectLst/>
              <a:uLnTx/>
              <a:uFillTx/>
              <a:latin typeface="等线" panose="020F0502020204030204"/>
              <a:ea typeface="等线" panose="02010600030101010101" pitchFamily="2" charset="-122"/>
              <a:cs typeface="+mn-cs"/>
            </a:endParaRPr>
          </a:p>
        </p:txBody>
      </p:sp>
      <p:sp>
        <p:nvSpPr>
          <p:cNvPr id="20" name="Rectangle 3">
            <a:extLst>
              <a:ext uri="{FF2B5EF4-FFF2-40B4-BE49-F238E27FC236}">
                <a16:creationId xmlns:a16="http://schemas.microsoft.com/office/drawing/2014/main" id="{48F197ED-E136-485F-BBB9-47376BA29679}"/>
              </a:ext>
            </a:extLst>
          </p:cNvPr>
          <p:cNvSpPr>
            <a:spLocks/>
          </p:cNvSpPr>
          <p:nvPr/>
        </p:nvSpPr>
        <p:spPr bwMode="auto">
          <a:xfrm>
            <a:off x="10835671" y="2028089"/>
            <a:ext cx="709613" cy="159017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25400" tIns="25400" rIns="25400" bIns="25400" anchor="ctr">
            <a:spAutoFit/>
          </a:bodyPr>
          <a:lstStyle>
            <a:lvl1pPr>
              <a:defRPr sz="5000">
                <a:solidFill>
                  <a:srgbClr val="000000"/>
                </a:solidFill>
                <a:latin typeface="Helvetica Light" charset="0"/>
                <a:sym typeface="Helvetica Light" charset="0"/>
              </a:defRPr>
            </a:lvl1pPr>
            <a:lvl2pPr marL="742950" indent="-285750">
              <a:defRPr sz="5000">
                <a:solidFill>
                  <a:srgbClr val="000000"/>
                </a:solidFill>
                <a:latin typeface="Helvetica Light" charset="0"/>
                <a:sym typeface="Helvetica Light" charset="0"/>
              </a:defRPr>
            </a:lvl2pPr>
            <a:lvl3pPr marL="1143000" indent="-228600">
              <a:defRPr sz="5000">
                <a:solidFill>
                  <a:srgbClr val="000000"/>
                </a:solidFill>
                <a:latin typeface="Helvetica Light" charset="0"/>
                <a:sym typeface="Helvetica Light" charset="0"/>
              </a:defRPr>
            </a:lvl3pPr>
            <a:lvl4pPr marL="1600200" indent="-228600">
              <a:defRPr sz="5000">
                <a:solidFill>
                  <a:srgbClr val="000000"/>
                </a:solidFill>
                <a:latin typeface="Helvetica Light" charset="0"/>
                <a:sym typeface="Helvetica Light" charset="0"/>
              </a:defRPr>
            </a:lvl4pPr>
            <a:lvl5pPr marL="2057400" indent="-228600">
              <a:defRPr sz="5000">
                <a:solidFill>
                  <a:srgbClr val="000000"/>
                </a:solidFill>
                <a:latin typeface="Helvetica Light" charset="0"/>
                <a:sym typeface="Helvetica Light" charset="0"/>
              </a:defRPr>
            </a:lvl5pPr>
            <a:lvl6pPr marL="2514600" indent="-228600" defTabSz="825500" eaLnBrk="0" fontAlgn="base" hangingPunct="0">
              <a:spcBef>
                <a:spcPct val="0"/>
              </a:spcBef>
              <a:spcAft>
                <a:spcPct val="0"/>
              </a:spcAft>
              <a:defRPr sz="5000">
                <a:solidFill>
                  <a:srgbClr val="000000"/>
                </a:solidFill>
                <a:latin typeface="Helvetica Light" charset="0"/>
                <a:sym typeface="Helvetica Light" charset="0"/>
              </a:defRPr>
            </a:lvl6pPr>
            <a:lvl7pPr marL="2971800" indent="-228600" defTabSz="825500" eaLnBrk="0" fontAlgn="base" hangingPunct="0">
              <a:spcBef>
                <a:spcPct val="0"/>
              </a:spcBef>
              <a:spcAft>
                <a:spcPct val="0"/>
              </a:spcAft>
              <a:defRPr sz="5000">
                <a:solidFill>
                  <a:srgbClr val="000000"/>
                </a:solidFill>
                <a:latin typeface="Helvetica Light" charset="0"/>
                <a:sym typeface="Helvetica Light" charset="0"/>
              </a:defRPr>
            </a:lvl7pPr>
            <a:lvl8pPr marL="3429000" indent="-228600" defTabSz="825500" eaLnBrk="0" fontAlgn="base" hangingPunct="0">
              <a:spcBef>
                <a:spcPct val="0"/>
              </a:spcBef>
              <a:spcAft>
                <a:spcPct val="0"/>
              </a:spcAft>
              <a:defRPr sz="5000">
                <a:solidFill>
                  <a:srgbClr val="000000"/>
                </a:solidFill>
                <a:latin typeface="Helvetica Light" charset="0"/>
                <a:sym typeface="Helvetica Light" charset="0"/>
              </a:defRPr>
            </a:lvl8pPr>
            <a:lvl9pPr marL="3886200" indent="-228600" defTabSz="825500" eaLnBrk="0" fontAlgn="base" hangingPunct="0">
              <a:spcBef>
                <a:spcPct val="0"/>
              </a:spcBef>
              <a:spcAft>
                <a:spcPct val="0"/>
              </a:spcAft>
              <a:defRPr sz="5000">
                <a:solidFill>
                  <a:srgbClr val="000000"/>
                </a:solidFill>
                <a:latin typeface="Helvetica Light" charset="0"/>
                <a:sym typeface="Helvetica Light" charset="0"/>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5000" b="1" i="0" u="none" strike="noStrike" kern="0" cap="none" spc="0" normalizeH="0" baseline="0" noProof="0" dirty="0">
                <a:ln>
                  <a:noFill/>
                </a:ln>
                <a:solidFill>
                  <a:srgbClr val="F57FB0"/>
                </a:solidFill>
                <a:effectLst/>
                <a:uLnTx/>
                <a:uFillTx/>
                <a:latin typeface="微软雅黑" panose="020B0503020204020204" pitchFamily="34" charset="-122"/>
                <a:ea typeface="微软雅黑" panose="020B0503020204020204" pitchFamily="34" charset="-122"/>
                <a:cs typeface="+mn-cs"/>
                <a:sym typeface="Helvetica" panose="020B0604020202030204" pitchFamily="34" charset="0"/>
              </a:rPr>
              <a:t>目录</a:t>
            </a:r>
            <a:endParaRPr kumimoji="0" lang="zh-CN" altLang="en-US" sz="900" b="0" i="0" u="none" strike="noStrike" kern="0" cap="none" spc="0" normalizeH="0" baseline="0" noProof="0" dirty="0">
              <a:ln>
                <a:noFill/>
              </a:ln>
              <a:solidFill>
                <a:srgbClr val="F57FB0"/>
              </a:solidFill>
              <a:effectLst/>
              <a:uLnTx/>
              <a:uFillTx/>
              <a:latin typeface="微软雅黑" panose="020B0503020204020204" pitchFamily="34" charset="-122"/>
              <a:ea typeface="微软雅黑" panose="020B0503020204020204" pitchFamily="34" charset="-122"/>
              <a:cs typeface="+mn-cs"/>
              <a:sym typeface="Helvetica" panose="020B0604020202030204" pitchFamily="34" charset="0"/>
            </a:endParaRPr>
          </a:p>
        </p:txBody>
      </p:sp>
      <p:sp>
        <p:nvSpPr>
          <p:cNvPr id="21" name="Line 4">
            <a:extLst>
              <a:ext uri="{FF2B5EF4-FFF2-40B4-BE49-F238E27FC236}">
                <a16:creationId xmlns:a16="http://schemas.microsoft.com/office/drawing/2014/main" id="{CA175E3D-2ACF-4DB3-8C4B-ADE5BD38A981}"/>
              </a:ext>
            </a:extLst>
          </p:cNvPr>
          <p:cNvSpPr>
            <a:spLocks noChangeShapeType="1"/>
          </p:cNvSpPr>
          <p:nvPr/>
        </p:nvSpPr>
        <p:spPr bwMode="auto">
          <a:xfrm flipV="1">
            <a:off x="10805971" y="2207862"/>
            <a:ext cx="0" cy="2673350"/>
          </a:xfrm>
          <a:prstGeom prst="line">
            <a:avLst/>
          </a:prstGeom>
          <a:noFill/>
          <a:ln w="6350">
            <a:solidFill>
              <a:srgbClr val="53585F">
                <a:alpha val="50000"/>
              </a:srgb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900" b="0" i="0" u="none" strike="noStrike" kern="0" cap="none" spc="0" normalizeH="0" baseline="0" noProof="0">
              <a:ln>
                <a:noFill/>
              </a:ln>
              <a:solidFill>
                <a:sysClr val="windowText" lastClr="000000"/>
              </a:solidFill>
              <a:effectLst/>
              <a:uLnTx/>
              <a:uFillTx/>
              <a:latin typeface="等线" panose="020F0502020204030204"/>
              <a:ea typeface="等线" panose="02010600030101010101" pitchFamily="2" charset="-122"/>
              <a:cs typeface="+mn-cs"/>
            </a:endParaRPr>
          </a:p>
        </p:txBody>
      </p:sp>
      <p:sp>
        <p:nvSpPr>
          <p:cNvPr id="22" name="Rectangle 5">
            <a:extLst>
              <a:ext uri="{FF2B5EF4-FFF2-40B4-BE49-F238E27FC236}">
                <a16:creationId xmlns:a16="http://schemas.microsoft.com/office/drawing/2014/main" id="{D8AC191A-A8EE-4C07-A480-83AC60692CED}"/>
              </a:ext>
            </a:extLst>
          </p:cNvPr>
          <p:cNvSpPr>
            <a:spLocks/>
          </p:cNvSpPr>
          <p:nvPr/>
        </p:nvSpPr>
        <p:spPr bwMode="auto">
          <a:xfrm rot="5386095">
            <a:off x="10408054" y="4147204"/>
            <a:ext cx="1332703" cy="32829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25400" tIns="25400" rIns="25400" bIns="25400" anchor="ctr">
            <a:spAutoFit/>
          </a:bodyPr>
          <a:lstStyle>
            <a:lvl1pPr>
              <a:defRPr sz="5000">
                <a:solidFill>
                  <a:srgbClr val="000000"/>
                </a:solidFill>
                <a:latin typeface="Helvetica Light" charset="0"/>
                <a:sym typeface="Helvetica Light" charset="0"/>
              </a:defRPr>
            </a:lvl1pPr>
            <a:lvl2pPr marL="742950" indent="-285750">
              <a:defRPr sz="5000">
                <a:solidFill>
                  <a:srgbClr val="000000"/>
                </a:solidFill>
                <a:latin typeface="Helvetica Light" charset="0"/>
                <a:sym typeface="Helvetica Light" charset="0"/>
              </a:defRPr>
            </a:lvl2pPr>
            <a:lvl3pPr marL="1143000" indent="-228600">
              <a:defRPr sz="5000">
                <a:solidFill>
                  <a:srgbClr val="000000"/>
                </a:solidFill>
                <a:latin typeface="Helvetica Light" charset="0"/>
                <a:sym typeface="Helvetica Light" charset="0"/>
              </a:defRPr>
            </a:lvl3pPr>
            <a:lvl4pPr marL="1600200" indent="-228600">
              <a:defRPr sz="5000">
                <a:solidFill>
                  <a:srgbClr val="000000"/>
                </a:solidFill>
                <a:latin typeface="Helvetica Light" charset="0"/>
                <a:sym typeface="Helvetica Light" charset="0"/>
              </a:defRPr>
            </a:lvl4pPr>
            <a:lvl5pPr marL="2057400" indent="-228600">
              <a:defRPr sz="5000">
                <a:solidFill>
                  <a:srgbClr val="000000"/>
                </a:solidFill>
                <a:latin typeface="Helvetica Light" charset="0"/>
                <a:sym typeface="Helvetica Light" charset="0"/>
              </a:defRPr>
            </a:lvl5pPr>
            <a:lvl6pPr marL="2514600" indent="-228600" defTabSz="825500" eaLnBrk="0" fontAlgn="base" hangingPunct="0">
              <a:spcBef>
                <a:spcPct val="0"/>
              </a:spcBef>
              <a:spcAft>
                <a:spcPct val="0"/>
              </a:spcAft>
              <a:defRPr sz="5000">
                <a:solidFill>
                  <a:srgbClr val="000000"/>
                </a:solidFill>
                <a:latin typeface="Helvetica Light" charset="0"/>
                <a:sym typeface="Helvetica Light" charset="0"/>
              </a:defRPr>
            </a:lvl6pPr>
            <a:lvl7pPr marL="2971800" indent="-228600" defTabSz="825500" eaLnBrk="0" fontAlgn="base" hangingPunct="0">
              <a:spcBef>
                <a:spcPct val="0"/>
              </a:spcBef>
              <a:spcAft>
                <a:spcPct val="0"/>
              </a:spcAft>
              <a:defRPr sz="5000">
                <a:solidFill>
                  <a:srgbClr val="000000"/>
                </a:solidFill>
                <a:latin typeface="Helvetica Light" charset="0"/>
                <a:sym typeface="Helvetica Light" charset="0"/>
              </a:defRPr>
            </a:lvl7pPr>
            <a:lvl8pPr marL="3429000" indent="-228600" defTabSz="825500" eaLnBrk="0" fontAlgn="base" hangingPunct="0">
              <a:spcBef>
                <a:spcPct val="0"/>
              </a:spcBef>
              <a:spcAft>
                <a:spcPct val="0"/>
              </a:spcAft>
              <a:defRPr sz="5000">
                <a:solidFill>
                  <a:srgbClr val="000000"/>
                </a:solidFill>
                <a:latin typeface="Helvetica Light" charset="0"/>
                <a:sym typeface="Helvetica Light" charset="0"/>
              </a:defRPr>
            </a:lvl8pPr>
            <a:lvl9pPr marL="3886200" indent="-228600" defTabSz="825500" eaLnBrk="0" fontAlgn="base" hangingPunct="0">
              <a:spcBef>
                <a:spcPct val="0"/>
              </a:spcBef>
              <a:spcAft>
                <a:spcPct val="0"/>
              </a:spcAft>
              <a:defRPr sz="5000">
                <a:solidFill>
                  <a:srgbClr val="000000"/>
                </a:solidFill>
                <a:latin typeface="Helvetica Light" charset="0"/>
                <a:sym typeface="Helvetica Light" charset="0"/>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prstClr val="black">
                    <a:lumMod val="50000"/>
                    <a:lumOff val="50000"/>
                  </a:prstClr>
                </a:solidFill>
                <a:effectLst/>
                <a:uLnTx/>
                <a:uFillTx/>
                <a:latin typeface="Helvetica Light" charset="0"/>
                <a:ea typeface="宋体" panose="02010600030101010101" pitchFamily="2" charset="-122"/>
                <a:cs typeface="+mn-cs"/>
                <a:sym typeface="Helvetica Light" charset="0"/>
              </a:rPr>
              <a:t>CONTENTS</a:t>
            </a:r>
            <a:endParaRPr kumimoji="0" lang="en-US" altLang="zh-CN" sz="900" b="0" i="0" u="none" strike="noStrike" kern="0" cap="none" spc="0" normalizeH="0" baseline="0" noProof="0" dirty="0">
              <a:ln>
                <a:noFill/>
              </a:ln>
              <a:solidFill>
                <a:prstClr val="black">
                  <a:lumMod val="50000"/>
                  <a:lumOff val="50000"/>
                </a:prstClr>
              </a:solidFill>
              <a:effectLst/>
              <a:uLnTx/>
              <a:uFillTx/>
              <a:latin typeface="Helvetica Light" charset="0"/>
              <a:ea typeface="宋体" panose="02010600030101010101" pitchFamily="2" charset="-122"/>
              <a:cs typeface="+mn-cs"/>
              <a:sym typeface="Helvetica Light" charset="0"/>
            </a:endParaRPr>
          </a:p>
        </p:txBody>
      </p:sp>
      <p:sp>
        <p:nvSpPr>
          <p:cNvPr id="23" name="Rectangle 6">
            <a:extLst>
              <a:ext uri="{FF2B5EF4-FFF2-40B4-BE49-F238E27FC236}">
                <a16:creationId xmlns:a16="http://schemas.microsoft.com/office/drawing/2014/main" id="{EB4EAB24-2DE4-40F6-AF66-52D25966DD88}"/>
              </a:ext>
            </a:extLst>
          </p:cNvPr>
          <p:cNvSpPr>
            <a:spLocks/>
          </p:cNvSpPr>
          <p:nvPr/>
        </p:nvSpPr>
        <p:spPr bwMode="auto">
          <a:xfrm>
            <a:off x="10017586" y="570769"/>
            <a:ext cx="203994" cy="804069"/>
          </a:xfrm>
          <a:prstGeom prst="rect">
            <a:avLst/>
          </a:prstGeom>
          <a:solidFill>
            <a:srgbClr val="F57FB0"/>
          </a:solidFill>
          <a:ln>
            <a:noFill/>
          </a:ln>
          <a:effectLst/>
        </p:spPr>
        <p:txBody>
          <a:bodyPr lIns="0" tIns="0" rIns="0" bIns="0" anchor="ctr"/>
          <a:lstStyle>
            <a:lvl1pPr>
              <a:defRPr sz="5000">
                <a:solidFill>
                  <a:srgbClr val="000000"/>
                </a:solidFill>
                <a:latin typeface="Helvetica Light" charset="0"/>
                <a:sym typeface="Helvetica Light" charset="0"/>
              </a:defRPr>
            </a:lvl1pPr>
            <a:lvl2pPr marL="742950" indent="-285750">
              <a:defRPr sz="5000">
                <a:solidFill>
                  <a:srgbClr val="000000"/>
                </a:solidFill>
                <a:latin typeface="Helvetica Light" charset="0"/>
                <a:sym typeface="Helvetica Light" charset="0"/>
              </a:defRPr>
            </a:lvl2pPr>
            <a:lvl3pPr marL="1143000" indent="-228600">
              <a:defRPr sz="5000">
                <a:solidFill>
                  <a:srgbClr val="000000"/>
                </a:solidFill>
                <a:latin typeface="Helvetica Light" charset="0"/>
                <a:sym typeface="Helvetica Light" charset="0"/>
              </a:defRPr>
            </a:lvl3pPr>
            <a:lvl4pPr marL="1600200" indent="-228600">
              <a:defRPr sz="5000">
                <a:solidFill>
                  <a:srgbClr val="000000"/>
                </a:solidFill>
                <a:latin typeface="Helvetica Light" charset="0"/>
                <a:sym typeface="Helvetica Light" charset="0"/>
              </a:defRPr>
            </a:lvl4pPr>
            <a:lvl5pPr marL="2057400" indent="-228600">
              <a:defRPr sz="5000">
                <a:solidFill>
                  <a:srgbClr val="000000"/>
                </a:solidFill>
                <a:latin typeface="Helvetica Light" charset="0"/>
                <a:sym typeface="Helvetica Light" charset="0"/>
              </a:defRPr>
            </a:lvl5pPr>
            <a:lvl6pPr marL="2514600" indent="-228600" defTabSz="825500" eaLnBrk="0" fontAlgn="base" hangingPunct="0">
              <a:spcBef>
                <a:spcPct val="0"/>
              </a:spcBef>
              <a:spcAft>
                <a:spcPct val="0"/>
              </a:spcAft>
              <a:defRPr sz="5000">
                <a:solidFill>
                  <a:srgbClr val="000000"/>
                </a:solidFill>
                <a:latin typeface="Helvetica Light" charset="0"/>
                <a:sym typeface="Helvetica Light" charset="0"/>
              </a:defRPr>
            </a:lvl6pPr>
            <a:lvl7pPr marL="2971800" indent="-228600" defTabSz="825500" eaLnBrk="0" fontAlgn="base" hangingPunct="0">
              <a:spcBef>
                <a:spcPct val="0"/>
              </a:spcBef>
              <a:spcAft>
                <a:spcPct val="0"/>
              </a:spcAft>
              <a:defRPr sz="5000">
                <a:solidFill>
                  <a:srgbClr val="000000"/>
                </a:solidFill>
                <a:latin typeface="Helvetica Light" charset="0"/>
                <a:sym typeface="Helvetica Light" charset="0"/>
              </a:defRPr>
            </a:lvl7pPr>
            <a:lvl8pPr marL="3429000" indent="-228600" defTabSz="825500" eaLnBrk="0" fontAlgn="base" hangingPunct="0">
              <a:spcBef>
                <a:spcPct val="0"/>
              </a:spcBef>
              <a:spcAft>
                <a:spcPct val="0"/>
              </a:spcAft>
              <a:defRPr sz="5000">
                <a:solidFill>
                  <a:srgbClr val="000000"/>
                </a:solidFill>
                <a:latin typeface="Helvetica Light" charset="0"/>
                <a:sym typeface="Helvetica Light" charset="0"/>
              </a:defRPr>
            </a:lvl8pPr>
            <a:lvl9pPr marL="3886200" indent="-228600" defTabSz="825500" eaLnBrk="0" fontAlgn="base" hangingPunct="0">
              <a:spcBef>
                <a:spcPct val="0"/>
              </a:spcBef>
              <a:spcAft>
                <a:spcPct val="0"/>
              </a:spcAft>
              <a:defRPr sz="5000">
                <a:solidFill>
                  <a:srgbClr val="000000"/>
                </a:solidFill>
                <a:latin typeface="Helvetica Light" charset="0"/>
                <a:sym typeface="Helvetica Light" charset="0"/>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rgbClr val="FFFFFF"/>
              </a:solidFill>
              <a:effectLst/>
              <a:uLnTx/>
              <a:uFillTx/>
              <a:latin typeface="Helvetica Light" charset="0"/>
              <a:ea typeface="宋体" panose="02010600030101010101" pitchFamily="2" charset="-122"/>
              <a:cs typeface="+mn-cs"/>
              <a:sym typeface="Helvetica Light" charset="0"/>
            </a:endParaRPr>
          </a:p>
        </p:txBody>
      </p:sp>
      <p:grpSp>
        <p:nvGrpSpPr>
          <p:cNvPr id="17" name="组合 16">
            <a:extLst>
              <a:ext uri="{FF2B5EF4-FFF2-40B4-BE49-F238E27FC236}">
                <a16:creationId xmlns:a16="http://schemas.microsoft.com/office/drawing/2014/main" id="{8AC4688E-5386-6724-1003-13D4414171A6}"/>
              </a:ext>
            </a:extLst>
          </p:cNvPr>
          <p:cNvGrpSpPr/>
          <p:nvPr/>
        </p:nvGrpSpPr>
        <p:grpSpPr>
          <a:xfrm>
            <a:off x="5263042" y="1374838"/>
            <a:ext cx="3672584" cy="523220"/>
            <a:chOff x="4993750" y="1079506"/>
            <a:chExt cx="3672584" cy="523220"/>
          </a:xfrm>
        </p:grpSpPr>
        <p:sp>
          <p:nvSpPr>
            <p:cNvPr id="18" name="矩形 17">
              <a:extLst>
                <a:ext uri="{FF2B5EF4-FFF2-40B4-BE49-F238E27FC236}">
                  <a16:creationId xmlns:a16="http://schemas.microsoft.com/office/drawing/2014/main" id="{DBADA672-310C-2A02-3B15-CCDF978F0EB8}"/>
                </a:ext>
              </a:extLst>
            </p:cNvPr>
            <p:cNvSpPr/>
            <p:nvPr/>
          </p:nvSpPr>
          <p:spPr>
            <a:xfrm>
              <a:off x="4993750" y="1152107"/>
              <a:ext cx="893834" cy="369332"/>
            </a:xfrm>
            <a:prstGeom prst="rect">
              <a:avLst/>
            </a:prstGeom>
            <a:solidFill>
              <a:srgbClr val="F57FB0"/>
            </a:solidFill>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i="0" u="none" strike="noStrike" kern="1200" cap="none" spc="0" normalizeH="0" baseline="0" noProof="0" dirty="0">
                  <a:ln>
                    <a:noFill/>
                  </a:ln>
                  <a:solidFill>
                    <a:prstClr val="white"/>
                  </a:solidFill>
                  <a:effectLst/>
                  <a:uLnTx/>
                  <a:uFillTx/>
                  <a:latin typeface="Impact" panose="020B0806030902050204" pitchFamily="34" charset="0"/>
                  <a:ea typeface="微软雅黑" panose="020B0503020204020204" pitchFamily="34" charset="-122"/>
                  <a:cs typeface="+mn-cs"/>
                </a:rPr>
                <a:t>PART 01</a:t>
              </a:r>
            </a:p>
          </p:txBody>
        </p:sp>
        <p:sp>
          <p:nvSpPr>
            <p:cNvPr id="24" name="矩形 23">
              <a:extLst>
                <a:ext uri="{FF2B5EF4-FFF2-40B4-BE49-F238E27FC236}">
                  <a16:creationId xmlns:a16="http://schemas.microsoft.com/office/drawing/2014/main" id="{C20E29CA-95CE-A699-8A22-161EA9559936}"/>
                </a:ext>
              </a:extLst>
            </p:cNvPr>
            <p:cNvSpPr/>
            <p:nvPr/>
          </p:nvSpPr>
          <p:spPr>
            <a:xfrm>
              <a:off x="6294437" y="1079506"/>
              <a:ext cx="2371897" cy="523220"/>
            </a:xfrm>
            <a:prstGeom prst="rect">
              <a:avLst/>
            </a:prstGeom>
            <a:noFill/>
          </p:spPr>
          <p:txBody>
            <a:bodyPr wrap="square">
              <a:spAutoFit/>
            </a:bodyPr>
            <a:lstStyle/>
            <a:p>
              <a:r>
                <a:rPr lang="zh-CN" altLang="id-ID" sz="2800" b="1" kern="100" dirty="0">
                  <a:solidFill>
                    <a:schemeClr val="tx1">
                      <a:lumMod val="65000"/>
                      <a:lumOff val="35000"/>
                    </a:schemeClr>
                  </a:solidFill>
                  <a:latin typeface="微软雅黑" panose="020B0503020204020204" pitchFamily="34" charset="-122"/>
                  <a:ea typeface="微软雅黑" panose="020B0503020204020204" pitchFamily="34" charset="-122"/>
                </a:rPr>
                <a:t>研究</a:t>
              </a:r>
              <a:r>
                <a:rPr lang="zh-CN" altLang="en-US" sz="2800" b="1" kern="100" dirty="0">
                  <a:solidFill>
                    <a:schemeClr val="tx1">
                      <a:lumMod val="65000"/>
                      <a:lumOff val="35000"/>
                    </a:schemeClr>
                  </a:solidFill>
                  <a:latin typeface="微软雅黑" panose="020B0503020204020204" pitchFamily="34" charset="-122"/>
                  <a:ea typeface="微软雅黑" panose="020B0503020204020204" pitchFamily="34" charset="-122"/>
                </a:rPr>
                <a:t>背景</a:t>
              </a:r>
              <a:endParaRPr lang="id-ID" altLang="zh-CN" sz="2800" b="1" kern="1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grpSp>
        <p:nvGrpSpPr>
          <p:cNvPr id="25" name="组合 24">
            <a:extLst>
              <a:ext uri="{FF2B5EF4-FFF2-40B4-BE49-F238E27FC236}">
                <a16:creationId xmlns:a16="http://schemas.microsoft.com/office/drawing/2014/main" id="{44F909AD-8985-FCAE-983B-BD41D427CB2C}"/>
              </a:ext>
            </a:extLst>
          </p:cNvPr>
          <p:cNvGrpSpPr/>
          <p:nvPr/>
        </p:nvGrpSpPr>
        <p:grpSpPr>
          <a:xfrm>
            <a:off x="5263042" y="2377683"/>
            <a:ext cx="3672584" cy="523220"/>
            <a:chOff x="4980124" y="2085740"/>
            <a:chExt cx="3672584" cy="523220"/>
          </a:xfrm>
        </p:grpSpPr>
        <p:sp>
          <p:nvSpPr>
            <p:cNvPr id="26" name="矩形 25">
              <a:extLst>
                <a:ext uri="{FF2B5EF4-FFF2-40B4-BE49-F238E27FC236}">
                  <a16:creationId xmlns:a16="http://schemas.microsoft.com/office/drawing/2014/main" id="{2401B298-9883-754D-CB8A-DE8DED288BFA}"/>
                </a:ext>
              </a:extLst>
            </p:cNvPr>
            <p:cNvSpPr/>
            <p:nvPr/>
          </p:nvSpPr>
          <p:spPr>
            <a:xfrm>
              <a:off x="4980124" y="2197135"/>
              <a:ext cx="921086" cy="369332"/>
            </a:xfrm>
            <a:prstGeom prst="rect">
              <a:avLst/>
            </a:prstGeom>
            <a:solidFill>
              <a:srgbClr val="F26C72"/>
            </a:solidFill>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i="0" u="none" strike="noStrike" kern="1200" cap="none" spc="0" normalizeH="0" baseline="0" noProof="0" dirty="0">
                  <a:ln>
                    <a:noFill/>
                  </a:ln>
                  <a:solidFill>
                    <a:prstClr val="white"/>
                  </a:solidFill>
                  <a:effectLst/>
                  <a:uLnTx/>
                  <a:uFillTx/>
                  <a:latin typeface="Impact" panose="020B0806030902050204" pitchFamily="34" charset="0"/>
                  <a:ea typeface="微软雅黑" panose="020B0503020204020204" pitchFamily="34" charset="-122"/>
                  <a:cs typeface="+mn-cs"/>
                </a:rPr>
                <a:t>PART 02</a:t>
              </a:r>
            </a:p>
          </p:txBody>
        </p:sp>
        <p:sp>
          <p:nvSpPr>
            <p:cNvPr id="27" name="矩形 26">
              <a:extLst>
                <a:ext uri="{FF2B5EF4-FFF2-40B4-BE49-F238E27FC236}">
                  <a16:creationId xmlns:a16="http://schemas.microsoft.com/office/drawing/2014/main" id="{6AC61202-64BE-D048-39F6-54F5273332A9}"/>
                </a:ext>
              </a:extLst>
            </p:cNvPr>
            <p:cNvSpPr/>
            <p:nvPr/>
          </p:nvSpPr>
          <p:spPr>
            <a:xfrm>
              <a:off x="6294437" y="2085740"/>
              <a:ext cx="2358271" cy="523220"/>
            </a:xfrm>
            <a:prstGeom prst="rect">
              <a:avLst/>
            </a:prstGeom>
            <a:noFill/>
          </p:spPr>
          <p:txBody>
            <a:bodyPr wrap="square">
              <a:spAutoFit/>
            </a:bodyPr>
            <a:lstStyle/>
            <a:p>
              <a:r>
                <a:rPr lang="zh-CN" altLang="en-US" sz="2800" b="1" kern="100" dirty="0">
                  <a:solidFill>
                    <a:schemeClr val="tx1">
                      <a:lumMod val="65000"/>
                      <a:lumOff val="35000"/>
                    </a:schemeClr>
                  </a:solidFill>
                  <a:latin typeface="微软雅黑" panose="020B0503020204020204" pitchFamily="34" charset="-122"/>
                  <a:ea typeface="微软雅黑" panose="020B0503020204020204" pitchFamily="34" charset="-122"/>
                </a:rPr>
                <a:t>文章概括</a:t>
              </a:r>
              <a:endParaRPr lang="id-ID" altLang="zh-CN" sz="2800" b="1" kern="1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grpSp>
        <p:nvGrpSpPr>
          <p:cNvPr id="28" name="组合 27">
            <a:extLst>
              <a:ext uri="{FF2B5EF4-FFF2-40B4-BE49-F238E27FC236}">
                <a16:creationId xmlns:a16="http://schemas.microsoft.com/office/drawing/2014/main" id="{10CEF7A3-7F43-2695-49DE-D2AC49A8EF6D}"/>
              </a:ext>
            </a:extLst>
          </p:cNvPr>
          <p:cNvGrpSpPr/>
          <p:nvPr/>
        </p:nvGrpSpPr>
        <p:grpSpPr>
          <a:xfrm>
            <a:off x="5263042" y="3380528"/>
            <a:ext cx="3672584" cy="523220"/>
            <a:chOff x="4976918" y="3142200"/>
            <a:chExt cx="3672584" cy="523220"/>
          </a:xfrm>
        </p:grpSpPr>
        <p:sp>
          <p:nvSpPr>
            <p:cNvPr id="29" name="矩形 28">
              <a:extLst>
                <a:ext uri="{FF2B5EF4-FFF2-40B4-BE49-F238E27FC236}">
                  <a16:creationId xmlns:a16="http://schemas.microsoft.com/office/drawing/2014/main" id="{BE080845-E23E-A4EC-3C15-5893EABF70AE}"/>
                </a:ext>
              </a:extLst>
            </p:cNvPr>
            <p:cNvSpPr/>
            <p:nvPr/>
          </p:nvSpPr>
          <p:spPr>
            <a:xfrm>
              <a:off x="4976918" y="3242163"/>
              <a:ext cx="927498" cy="369332"/>
            </a:xfrm>
            <a:prstGeom prst="rect">
              <a:avLst/>
            </a:prstGeom>
            <a:solidFill>
              <a:srgbClr val="F18E39"/>
            </a:solidFill>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i="0" u="none" strike="noStrike" kern="1200" cap="none" spc="0" normalizeH="0" baseline="0" noProof="0" dirty="0">
                  <a:ln>
                    <a:noFill/>
                  </a:ln>
                  <a:solidFill>
                    <a:prstClr val="white"/>
                  </a:solidFill>
                  <a:effectLst/>
                  <a:uLnTx/>
                  <a:uFillTx/>
                  <a:latin typeface="Impact" panose="020B0806030902050204" pitchFamily="34" charset="0"/>
                  <a:ea typeface="微软雅黑" panose="020B0503020204020204" pitchFamily="34" charset="-122"/>
                  <a:cs typeface="+mn-cs"/>
                </a:rPr>
                <a:t>PART 03</a:t>
              </a:r>
            </a:p>
          </p:txBody>
        </p:sp>
        <p:sp>
          <p:nvSpPr>
            <p:cNvPr id="30" name="矩形 29">
              <a:extLst>
                <a:ext uri="{FF2B5EF4-FFF2-40B4-BE49-F238E27FC236}">
                  <a16:creationId xmlns:a16="http://schemas.microsoft.com/office/drawing/2014/main" id="{0B24C741-1258-E133-1DA5-B760A538195A}"/>
                </a:ext>
              </a:extLst>
            </p:cNvPr>
            <p:cNvSpPr/>
            <p:nvPr/>
          </p:nvSpPr>
          <p:spPr>
            <a:xfrm>
              <a:off x="6294438" y="3142200"/>
              <a:ext cx="2355064" cy="523220"/>
            </a:xfrm>
            <a:prstGeom prst="rect">
              <a:avLst/>
            </a:prstGeom>
            <a:noFill/>
          </p:spPr>
          <p:txBody>
            <a:bodyPr wrap="square">
              <a:spAutoFit/>
            </a:bodyPr>
            <a:lstStyle/>
            <a:p>
              <a:r>
                <a:rPr lang="zh-CN" altLang="en-US" sz="2800" b="1" kern="100" dirty="0">
                  <a:solidFill>
                    <a:schemeClr val="tx1">
                      <a:lumMod val="65000"/>
                      <a:lumOff val="35000"/>
                    </a:schemeClr>
                  </a:solidFill>
                  <a:latin typeface="微软雅黑" panose="020B0503020204020204" pitchFamily="34" charset="-122"/>
                  <a:ea typeface="微软雅黑" panose="020B0503020204020204" pitchFamily="34" charset="-122"/>
                </a:rPr>
                <a:t>研究内容</a:t>
              </a:r>
              <a:endParaRPr lang="zh-CN" altLang="zh-CN" sz="2800" b="1" kern="1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grpSp>
        <p:nvGrpSpPr>
          <p:cNvPr id="31" name="组合 30">
            <a:extLst>
              <a:ext uri="{FF2B5EF4-FFF2-40B4-BE49-F238E27FC236}">
                <a16:creationId xmlns:a16="http://schemas.microsoft.com/office/drawing/2014/main" id="{A7C4DBBF-6C0D-18B7-1C18-648379142A60}"/>
              </a:ext>
            </a:extLst>
          </p:cNvPr>
          <p:cNvGrpSpPr/>
          <p:nvPr/>
        </p:nvGrpSpPr>
        <p:grpSpPr>
          <a:xfrm>
            <a:off x="5263042" y="4383373"/>
            <a:ext cx="3672584" cy="523220"/>
            <a:chOff x="4980124" y="4198661"/>
            <a:chExt cx="3672584" cy="523220"/>
          </a:xfrm>
        </p:grpSpPr>
        <p:sp>
          <p:nvSpPr>
            <p:cNvPr id="32" name="矩形 31">
              <a:extLst>
                <a:ext uri="{FF2B5EF4-FFF2-40B4-BE49-F238E27FC236}">
                  <a16:creationId xmlns:a16="http://schemas.microsoft.com/office/drawing/2014/main" id="{B50EC88B-7E5F-2B63-69A3-7F67306084E6}"/>
                </a:ext>
              </a:extLst>
            </p:cNvPr>
            <p:cNvSpPr/>
            <p:nvPr/>
          </p:nvSpPr>
          <p:spPr>
            <a:xfrm>
              <a:off x="4980124" y="4287191"/>
              <a:ext cx="921086" cy="369332"/>
            </a:xfrm>
            <a:prstGeom prst="rect">
              <a:avLst/>
            </a:prstGeom>
            <a:solidFill>
              <a:srgbClr val="54BEB7"/>
            </a:solidFill>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i="0" u="none" strike="noStrike" kern="1200" cap="none" spc="0" normalizeH="0" baseline="0" noProof="0" dirty="0">
                  <a:ln>
                    <a:noFill/>
                  </a:ln>
                  <a:solidFill>
                    <a:prstClr val="white"/>
                  </a:solidFill>
                  <a:effectLst/>
                  <a:uLnTx/>
                  <a:uFillTx/>
                  <a:latin typeface="Impact" panose="020B0806030902050204" pitchFamily="34" charset="0"/>
                  <a:ea typeface="微软雅黑" panose="020B0503020204020204" pitchFamily="34" charset="-122"/>
                  <a:cs typeface="+mn-cs"/>
                </a:rPr>
                <a:t>PART 04</a:t>
              </a:r>
            </a:p>
          </p:txBody>
        </p:sp>
        <p:sp>
          <p:nvSpPr>
            <p:cNvPr id="33" name="矩形 32">
              <a:extLst>
                <a:ext uri="{FF2B5EF4-FFF2-40B4-BE49-F238E27FC236}">
                  <a16:creationId xmlns:a16="http://schemas.microsoft.com/office/drawing/2014/main" id="{B10E1D74-31B5-A21E-9097-D4305EB72E2E}"/>
                </a:ext>
              </a:extLst>
            </p:cNvPr>
            <p:cNvSpPr/>
            <p:nvPr/>
          </p:nvSpPr>
          <p:spPr>
            <a:xfrm>
              <a:off x="6294437" y="4198661"/>
              <a:ext cx="2358271" cy="523220"/>
            </a:xfrm>
            <a:prstGeom prst="rect">
              <a:avLst/>
            </a:prstGeom>
            <a:noFill/>
          </p:spPr>
          <p:txBody>
            <a:bodyPr wrap="square">
              <a:spAutoFit/>
            </a:bodyPr>
            <a:lstStyle/>
            <a:p>
              <a:r>
                <a:rPr lang="zh-CN" altLang="en-US" sz="2800" b="1" kern="100" dirty="0">
                  <a:solidFill>
                    <a:schemeClr val="tx1">
                      <a:lumMod val="65000"/>
                      <a:lumOff val="35000"/>
                    </a:schemeClr>
                  </a:solidFill>
                  <a:latin typeface="微软雅黑" panose="020B0503020204020204" pitchFamily="34" charset="-122"/>
                  <a:ea typeface="微软雅黑" panose="020B0503020204020204" pitchFamily="34" charset="-122"/>
                </a:rPr>
                <a:t>实验结果</a:t>
              </a:r>
              <a:endParaRPr lang="zh-CN" altLang="zh-CN" sz="2800" b="1" kern="1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grpSp>
        <p:nvGrpSpPr>
          <p:cNvPr id="34" name="组合 33">
            <a:extLst>
              <a:ext uri="{FF2B5EF4-FFF2-40B4-BE49-F238E27FC236}">
                <a16:creationId xmlns:a16="http://schemas.microsoft.com/office/drawing/2014/main" id="{DC0A1B4E-DF05-63F3-189B-1CD6691B5F92}"/>
              </a:ext>
            </a:extLst>
          </p:cNvPr>
          <p:cNvGrpSpPr/>
          <p:nvPr/>
        </p:nvGrpSpPr>
        <p:grpSpPr>
          <a:xfrm>
            <a:off x="5263042" y="5386220"/>
            <a:ext cx="3672584" cy="523220"/>
            <a:chOff x="4976116" y="5255275"/>
            <a:chExt cx="3672584" cy="523220"/>
          </a:xfrm>
        </p:grpSpPr>
        <p:sp>
          <p:nvSpPr>
            <p:cNvPr id="35" name="矩形 34">
              <a:extLst>
                <a:ext uri="{FF2B5EF4-FFF2-40B4-BE49-F238E27FC236}">
                  <a16:creationId xmlns:a16="http://schemas.microsoft.com/office/drawing/2014/main" id="{C88AA4A8-B49D-E67F-1D84-01CF05AEB0A1}"/>
                </a:ext>
              </a:extLst>
            </p:cNvPr>
            <p:cNvSpPr/>
            <p:nvPr/>
          </p:nvSpPr>
          <p:spPr>
            <a:xfrm>
              <a:off x="4976116" y="5332219"/>
              <a:ext cx="929102" cy="369332"/>
            </a:xfrm>
            <a:prstGeom prst="rect">
              <a:avLst/>
            </a:prstGeom>
            <a:solidFill>
              <a:srgbClr val="6BC0E8"/>
            </a:solidFill>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i="0" u="none" strike="noStrike" kern="1200" cap="none" spc="0" normalizeH="0" baseline="0" noProof="0" dirty="0">
                  <a:ln>
                    <a:noFill/>
                  </a:ln>
                  <a:solidFill>
                    <a:prstClr val="white"/>
                  </a:solidFill>
                  <a:effectLst/>
                  <a:uLnTx/>
                  <a:uFillTx/>
                  <a:latin typeface="Impact" panose="020B0806030902050204" pitchFamily="34" charset="0"/>
                  <a:ea typeface="微软雅黑" panose="020B0503020204020204" pitchFamily="34" charset="-122"/>
                  <a:cs typeface="+mn-cs"/>
                </a:rPr>
                <a:t>PART 05</a:t>
              </a:r>
            </a:p>
          </p:txBody>
        </p:sp>
        <p:sp>
          <p:nvSpPr>
            <p:cNvPr id="36" name="矩形 35">
              <a:extLst>
                <a:ext uri="{FF2B5EF4-FFF2-40B4-BE49-F238E27FC236}">
                  <a16:creationId xmlns:a16="http://schemas.microsoft.com/office/drawing/2014/main" id="{E5E8EB36-80DD-DA50-35E9-BE031A91A5A5}"/>
                </a:ext>
              </a:extLst>
            </p:cNvPr>
            <p:cNvSpPr/>
            <p:nvPr/>
          </p:nvSpPr>
          <p:spPr>
            <a:xfrm>
              <a:off x="6294437" y="5255275"/>
              <a:ext cx="2354263" cy="523220"/>
            </a:xfrm>
            <a:prstGeom prst="rect">
              <a:avLst/>
            </a:prstGeom>
            <a:noFill/>
          </p:spPr>
          <p:txBody>
            <a:bodyPr wrap="square">
              <a:spAutoFit/>
            </a:bodyPr>
            <a:lstStyle/>
            <a:p>
              <a:r>
                <a:rPr lang="zh-CN" altLang="en-US" sz="2800" b="1" kern="100" dirty="0">
                  <a:solidFill>
                    <a:schemeClr val="tx1">
                      <a:lumMod val="65000"/>
                      <a:lumOff val="35000"/>
                    </a:schemeClr>
                  </a:solidFill>
                  <a:latin typeface="微软雅黑" panose="020B0503020204020204" pitchFamily="34" charset="-122"/>
                  <a:ea typeface="微软雅黑" panose="020B0503020204020204" pitchFamily="34" charset="-122"/>
                </a:rPr>
                <a:t>未来展望</a:t>
              </a:r>
              <a:endParaRPr lang="zh-CN" altLang="zh-CN" sz="2800" b="1" kern="1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3049826102"/>
      </p:ext>
    </p:extLst>
  </p:cSld>
  <p:clrMapOvr>
    <a:masterClrMapping/>
  </p:clrMapOvr>
  <p:transition spd="slow" advClick="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down)">
                                      <p:cBhvr>
                                        <p:cTn id="7" dur="500"/>
                                        <p:tgtEl>
                                          <p:spTgt spid="19"/>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wipe(down)">
                                      <p:cBhvr>
                                        <p:cTn id="10" dur="500"/>
                                        <p:tgtEl>
                                          <p:spTgt spid="21"/>
                                        </p:tgtEl>
                                      </p:cBhvr>
                                    </p:animEffect>
                                  </p:childTnLst>
                                </p:cTn>
                              </p:par>
                              <p:par>
                                <p:cTn id="11" presetID="2" presetClass="entr" presetSubtype="4" fill="hold" grpId="0" nodeType="withEffect">
                                  <p:stCondLst>
                                    <p:cond delay="500"/>
                                  </p:stCondLst>
                                  <p:childTnLst>
                                    <p:set>
                                      <p:cBhvr>
                                        <p:cTn id="12" dur="1" fill="hold">
                                          <p:stCondLst>
                                            <p:cond delay="0"/>
                                          </p:stCondLst>
                                        </p:cTn>
                                        <p:tgtEl>
                                          <p:spTgt spid="23"/>
                                        </p:tgtEl>
                                        <p:attrNameLst>
                                          <p:attrName>style.visibility</p:attrName>
                                        </p:attrNameLst>
                                      </p:cBhvr>
                                      <p:to>
                                        <p:strVal val="visible"/>
                                      </p:to>
                                    </p:set>
                                    <p:anim calcmode="lin" valueType="num">
                                      <p:cBhvr additive="base">
                                        <p:cTn id="13" dur="500" fill="hold"/>
                                        <p:tgtEl>
                                          <p:spTgt spid="23"/>
                                        </p:tgtEl>
                                        <p:attrNameLst>
                                          <p:attrName>ppt_x</p:attrName>
                                        </p:attrNameLst>
                                      </p:cBhvr>
                                      <p:tavLst>
                                        <p:tav tm="0">
                                          <p:val>
                                            <p:strVal val="#ppt_x"/>
                                          </p:val>
                                        </p:tav>
                                        <p:tav tm="100000">
                                          <p:val>
                                            <p:strVal val="#ppt_x"/>
                                          </p:val>
                                        </p:tav>
                                      </p:tavLst>
                                    </p:anim>
                                    <p:anim calcmode="lin" valueType="num">
                                      <p:cBhvr additive="base">
                                        <p:cTn id="14" dur="500" fill="hold"/>
                                        <p:tgtEl>
                                          <p:spTgt spid="23"/>
                                        </p:tgtEl>
                                        <p:attrNameLst>
                                          <p:attrName>ppt_y</p:attrName>
                                        </p:attrNameLst>
                                      </p:cBhvr>
                                      <p:tavLst>
                                        <p:tav tm="0">
                                          <p:val>
                                            <p:strVal val="1+#ppt_h/2"/>
                                          </p:val>
                                        </p:tav>
                                        <p:tav tm="100000">
                                          <p:val>
                                            <p:strVal val="#ppt_y"/>
                                          </p:val>
                                        </p:tav>
                                      </p:tavLst>
                                    </p:anim>
                                  </p:childTnLst>
                                </p:cTn>
                              </p:par>
                              <p:par>
                                <p:cTn id="15" presetID="53" presetClass="entr" presetSubtype="16" fill="hold" grpId="0" nodeType="withEffect">
                                  <p:stCondLst>
                                    <p:cond delay="500"/>
                                  </p:stCondLst>
                                  <p:childTnLst>
                                    <p:set>
                                      <p:cBhvr>
                                        <p:cTn id="16" dur="1" fill="hold">
                                          <p:stCondLst>
                                            <p:cond delay="0"/>
                                          </p:stCondLst>
                                        </p:cTn>
                                        <p:tgtEl>
                                          <p:spTgt spid="20"/>
                                        </p:tgtEl>
                                        <p:attrNameLst>
                                          <p:attrName>style.visibility</p:attrName>
                                        </p:attrNameLst>
                                      </p:cBhvr>
                                      <p:to>
                                        <p:strVal val="visible"/>
                                      </p:to>
                                    </p:set>
                                    <p:anim calcmode="lin" valueType="num">
                                      <p:cBhvr>
                                        <p:cTn id="17" dur="500" fill="hold"/>
                                        <p:tgtEl>
                                          <p:spTgt spid="20"/>
                                        </p:tgtEl>
                                        <p:attrNameLst>
                                          <p:attrName>ppt_w</p:attrName>
                                        </p:attrNameLst>
                                      </p:cBhvr>
                                      <p:tavLst>
                                        <p:tav tm="0">
                                          <p:val>
                                            <p:fltVal val="0"/>
                                          </p:val>
                                        </p:tav>
                                        <p:tav tm="100000">
                                          <p:val>
                                            <p:strVal val="#ppt_w"/>
                                          </p:val>
                                        </p:tav>
                                      </p:tavLst>
                                    </p:anim>
                                    <p:anim calcmode="lin" valueType="num">
                                      <p:cBhvr>
                                        <p:cTn id="18" dur="500" fill="hold"/>
                                        <p:tgtEl>
                                          <p:spTgt spid="20"/>
                                        </p:tgtEl>
                                        <p:attrNameLst>
                                          <p:attrName>ppt_h</p:attrName>
                                        </p:attrNameLst>
                                      </p:cBhvr>
                                      <p:tavLst>
                                        <p:tav tm="0">
                                          <p:val>
                                            <p:fltVal val="0"/>
                                          </p:val>
                                        </p:tav>
                                        <p:tav tm="100000">
                                          <p:val>
                                            <p:strVal val="#ppt_h"/>
                                          </p:val>
                                        </p:tav>
                                      </p:tavLst>
                                    </p:anim>
                                    <p:animEffect transition="in" filter="fade">
                                      <p:cBhvr>
                                        <p:cTn id="19" dur="500"/>
                                        <p:tgtEl>
                                          <p:spTgt spid="20"/>
                                        </p:tgtEl>
                                      </p:cBhvr>
                                    </p:animEffect>
                                  </p:childTnLst>
                                </p:cTn>
                              </p:par>
                              <p:par>
                                <p:cTn id="20" presetID="53" presetClass="entr" presetSubtype="16" fill="hold" grpId="0" nodeType="withEffect">
                                  <p:stCondLst>
                                    <p:cond delay="500"/>
                                  </p:stCondLst>
                                  <p:childTnLst>
                                    <p:set>
                                      <p:cBhvr>
                                        <p:cTn id="21" dur="1" fill="hold">
                                          <p:stCondLst>
                                            <p:cond delay="0"/>
                                          </p:stCondLst>
                                        </p:cTn>
                                        <p:tgtEl>
                                          <p:spTgt spid="22"/>
                                        </p:tgtEl>
                                        <p:attrNameLst>
                                          <p:attrName>style.visibility</p:attrName>
                                        </p:attrNameLst>
                                      </p:cBhvr>
                                      <p:to>
                                        <p:strVal val="visible"/>
                                      </p:to>
                                    </p:set>
                                    <p:anim calcmode="lin" valueType="num">
                                      <p:cBhvr>
                                        <p:cTn id="22" dur="500" fill="hold"/>
                                        <p:tgtEl>
                                          <p:spTgt spid="22"/>
                                        </p:tgtEl>
                                        <p:attrNameLst>
                                          <p:attrName>ppt_w</p:attrName>
                                        </p:attrNameLst>
                                      </p:cBhvr>
                                      <p:tavLst>
                                        <p:tav tm="0">
                                          <p:val>
                                            <p:fltVal val="0"/>
                                          </p:val>
                                        </p:tav>
                                        <p:tav tm="100000">
                                          <p:val>
                                            <p:strVal val="#ppt_w"/>
                                          </p:val>
                                        </p:tav>
                                      </p:tavLst>
                                    </p:anim>
                                    <p:anim calcmode="lin" valueType="num">
                                      <p:cBhvr>
                                        <p:cTn id="23" dur="500" fill="hold"/>
                                        <p:tgtEl>
                                          <p:spTgt spid="22"/>
                                        </p:tgtEl>
                                        <p:attrNameLst>
                                          <p:attrName>ppt_h</p:attrName>
                                        </p:attrNameLst>
                                      </p:cBhvr>
                                      <p:tavLst>
                                        <p:tav tm="0">
                                          <p:val>
                                            <p:fltVal val="0"/>
                                          </p:val>
                                        </p:tav>
                                        <p:tav tm="100000">
                                          <p:val>
                                            <p:strVal val="#ppt_h"/>
                                          </p:val>
                                        </p:tav>
                                      </p:tavLst>
                                    </p:anim>
                                    <p:animEffect transition="in" filter="fade">
                                      <p:cBhvr>
                                        <p:cTn id="24" dur="500"/>
                                        <p:tgtEl>
                                          <p:spTgt spid="22"/>
                                        </p:tgtEl>
                                      </p:cBhvr>
                                    </p:animEffect>
                                  </p:childTnLst>
                                </p:cTn>
                              </p:par>
                            </p:childTnLst>
                          </p:cTn>
                        </p:par>
                        <p:par>
                          <p:cTn id="25" fill="hold">
                            <p:stCondLst>
                              <p:cond delay="1000"/>
                            </p:stCondLst>
                            <p:childTnLst>
                              <p:par>
                                <p:cTn id="26" presetID="2" presetClass="entr" presetSubtype="4" fill="hold" nodeType="afterEffect">
                                  <p:stCondLst>
                                    <p:cond delay="500"/>
                                  </p:stCondLst>
                                  <p:childTnLst>
                                    <p:set>
                                      <p:cBhvr>
                                        <p:cTn id="27" dur="1" fill="hold">
                                          <p:stCondLst>
                                            <p:cond delay="0"/>
                                          </p:stCondLst>
                                        </p:cTn>
                                        <p:tgtEl>
                                          <p:spTgt spid="17"/>
                                        </p:tgtEl>
                                        <p:attrNameLst>
                                          <p:attrName>style.visibility</p:attrName>
                                        </p:attrNameLst>
                                      </p:cBhvr>
                                      <p:to>
                                        <p:strVal val="visible"/>
                                      </p:to>
                                    </p:set>
                                    <p:anim calcmode="lin" valueType="num">
                                      <p:cBhvr additive="base">
                                        <p:cTn id="28" dur="500" fill="hold"/>
                                        <p:tgtEl>
                                          <p:spTgt spid="17"/>
                                        </p:tgtEl>
                                        <p:attrNameLst>
                                          <p:attrName>ppt_x</p:attrName>
                                        </p:attrNameLst>
                                      </p:cBhvr>
                                      <p:tavLst>
                                        <p:tav tm="0">
                                          <p:val>
                                            <p:strVal val="#ppt_x"/>
                                          </p:val>
                                        </p:tav>
                                        <p:tav tm="100000">
                                          <p:val>
                                            <p:strVal val="#ppt_x"/>
                                          </p:val>
                                        </p:tav>
                                      </p:tavLst>
                                    </p:anim>
                                    <p:anim calcmode="lin" valueType="num">
                                      <p:cBhvr additive="base">
                                        <p:cTn id="29" dur="500" fill="hold"/>
                                        <p:tgtEl>
                                          <p:spTgt spid="17"/>
                                        </p:tgtEl>
                                        <p:attrNameLst>
                                          <p:attrName>ppt_y</p:attrName>
                                        </p:attrNameLst>
                                      </p:cBhvr>
                                      <p:tavLst>
                                        <p:tav tm="0">
                                          <p:val>
                                            <p:strVal val="1+#ppt_h/2"/>
                                          </p:val>
                                        </p:tav>
                                        <p:tav tm="100000">
                                          <p:val>
                                            <p:strVal val="#ppt_y"/>
                                          </p:val>
                                        </p:tav>
                                      </p:tavLst>
                                    </p:anim>
                                  </p:childTnLst>
                                </p:cTn>
                              </p:par>
                              <p:par>
                                <p:cTn id="30" presetID="2" presetClass="entr" presetSubtype="4" fill="hold" nodeType="withEffect">
                                  <p:stCondLst>
                                    <p:cond delay="750"/>
                                  </p:stCondLst>
                                  <p:childTnLst>
                                    <p:set>
                                      <p:cBhvr>
                                        <p:cTn id="31" dur="1" fill="hold">
                                          <p:stCondLst>
                                            <p:cond delay="0"/>
                                          </p:stCondLst>
                                        </p:cTn>
                                        <p:tgtEl>
                                          <p:spTgt spid="25"/>
                                        </p:tgtEl>
                                        <p:attrNameLst>
                                          <p:attrName>style.visibility</p:attrName>
                                        </p:attrNameLst>
                                      </p:cBhvr>
                                      <p:to>
                                        <p:strVal val="visible"/>
                                      </p:to>
                                    </p:set>
                                    <p:anim calcmode="lin" valueType="num">
                                      <p:cBhvr additive="base">
                                        <p:cTn id="32" dur="500" fill="hold"/>
                                        <p:tgtEl>
                                          <p:spTgt spid="25"/>
                                        </p:tgtEl>
                                        <p:attrNameLst>
                                          <p:attrName>ppt_x</p:attrName>
                                        </p:attrNameLst>
                                      </p:cBhvr>
                                      <p:tavLst>
                                        <p:tav tm="0">
                                          <p:val>
                                            <p:strVal val="#ppt_x"/>
                                          </p:val>
                                        </p:tav>
                                        <p:tav tm="100000">
                                          <p:val>
                                            <p:strVal val="#ppt_x"/>
                                          </p:val>
                                        </p:tav>
                                      </p:tavLst>
                                    </p:anim>
                                    <p:anim calcmode="lin" valueType="num">
                                      <p:cBhvr additive="base">
                                        <p:cTn id="33" dur="500" fill="hold"/>
                                        <p:tgtEl>
                                          <p:spTgt spid="25"/>
                                        </p:tgtEl>
                                        <p:attrNameLst>
                                          <p:attrName>ppt_y</p:attrName>
                                        </p:attrNameLst>
                                      </p:cBhvr>
                                      <p:tavLst>
                                        <p:tav tm="0">
                                          <p:val>
                                            <p:strVal val="1+#ppt_h/2"/>
                                          </p:val>
                                        </p:tav>
                                        <p:tav tm="100000">
                                          <p:val>
                                            <p:strVal val="#ppt_y"/>
                                          </p:val>
                                        </p:tav>
                                      </p:tavLst>
                                    </p:anim>
                                  </p:childTnLst>
                                </p:cTn>
                              </p:par>
                              <p:par>
                                <p:cTn id="34" presetID="2" presetClass="entr" presetSubtype="4" fill="hold" nodeType="withEffect">
                                  <p:stCondLst>
                                    <p:cond delay="1000"/>
                                  </p:stCondLst>
                                  <p:childTnLst>
                                    <p:set>
                                      <p:cBhvr>
                                        <p:cTn id="35" dur="1" fill="hold">
                                          <p:stCondLst>
                                            <p:cond delay="0"/>
                                          </p:stCondLst>
                                        </p:cTn>
                                        <p:tgtEl>
                                          <p:spTgt spid="28"/>
                                        </p:tgtEl>
                                        <p:attrNameLst>
                                          <p:attrName>style.visibility</p:attrName>
                                        </p:attrNameLst>
                                      </p:cBhvr>
                                      <p:to>
                                        <p:strVal val="visible"/>
                                      </p:to>
                                    </p:set>
                                    <p:anim calcmode="lin" valueType="num">
                                      <p:cBhvr additive="base">
                                        <p:cTn id="36" dur="500" fill="hold"/>
                                        <p:tgtEl>
                                          <p:spTgt spid="28"/>
                                        </p:tgtEl>
                                        <p:attrNameLst>
                                          <p:attrName>ppt_x</p:attrName>
                                        </p:attrNameLst>
                                      </p:cBhvr>
                                      <p:tavLst>
                                        <p:tav tm="0">
                                          <p:val>
                                            <p:strVal val="#ppt_x"/>
                                          </p:val>
                                        </p:tav>
                                        <p:tav tm="100000">
                                          <p:val>
                                            <p:strVal val="#ppt_x"/>
                                          </p:val>
                                        </p:tav>
                                      </p:tavLst>
                                    </p:anim>
                                    <p:anim calcmode="lin" valueType="num">
                                      <p:cBhvr additive="base">
                                        <p:cTn id="37" dur="500" fill="hold"/>
                                        <p:tgtEl>
                                          <p:spTgt spid="28"/>
                                        </p:tgtEl>
                                        <p:attrNameLst>
                                          <p:attrName>ppt_y</p:attrName>
                                        </p:attrNameLst>
                                      </p:cBhvr>
                                      <p:tavLst>
                                        <p:tav tm="0">
                                          <p:val>
                                            <p:strVal val="1+#ppt_h/2"/>
                                          </p:val>
                                        </p:tav>
                                        <p:tav tm="100000">
                                          <p:val>
                                            <p:strVal val="#ppt_y"/>
                                          </p:val>
                                        </p:tav>
                                      </p:tavLst>
                                    </p:anim>
                                  </p:childTnLst>
                                </p:cTn>
                              </p:par>
                              <p:par>
                                <p:cTn id="38" presetID="2" presetClass="entr" presetSubtype="4" fill="hold" nodeType="withEffect">
                                  <p:stCondLst>
                                    <p:cond delay="1250"/>
                                  </p:stCondLst>
                                  <p:childTnLst>
                                    <p:set>
                                      <p:cBhvr>
                                        <p:cTn id="39" dur="1" fill="hold">
                                          <p:stCondLst>
                                            <p:cond delay="0"/>
                                          </p:stCondLst>
                                        </p:cTn>
                                        <p:tgtEl>
                                          <p:spTgt spid="31"/>
                                        </p:tgtEl>
                                        <p:attrNameLst>
                                          <p:attrName>style.visibility</p:attrName>
                                        </p:attrNameLst>
                                      </p:cBhvr>
                                      <p:to>
                                        <p:strVal val="visible"/>
                                      </p:to>
                                    </p:set>
                                    <p:anim calcmode="lin" valueType="num">
                                      <p:cBhvr additive="base">
                                        <p:cTn id="40" dur="500" fill="hold"/>
                                        <p:tgtEl>
                                          <p:spTgt spid="31"/>
                                        </p:tgtEl>
                                        <p:attrNameLst>
                                          <p:attrName>ppt_x</p:attrName>
                                        </p:attrNameLst>
                                      </p:cBhvr>
                                      <p:tavLst>
                                        <p:tav tm="0">
                                          <p:val>
                                            <p:strVal val="#ppt_x"/>
                                          </p:val>
                                        </p:tav>
                                        <p:tav tm="100000">
                                          <p:val>
                                            <p:strVal val="#ppt_x"/>
                                          </p:val>
                                        </p:tav>
                                      </p:tavLst>
                                    </p:anim>
                                    <p:anim calcmode="lin" valueType="num">
                                      <p:cBhvr additive="base">
                                        <p:cTn id="41" dur="500" fill="hold"/>
                                        <p:tgtEl>
                                          <p:spTgt spid="31"/>
                                        </p:tgtEl>
                                        <p:attrNameLst>
                                          <p:attrName>ppt_y</p:attrName>
                                        </p:attrNameLst>
                                      </p:cBhvr>
                                      <p:tavLst>
                                        <p:tav tm="0">
                                          <p:val>
                                            <p:strVal val="1+#ppt_h/2"/>
                                          </p:val>
                                        </p:tav>
                                        <p:tav tm="100000">
                                          <p:val>
                                            <p:strVal val="#ppt_y"/>
                                          </p:val>
                                        </p:tav>
                                      </p:tavLst>
                                    </p:anim>
                                  </p:childTnLst>
                                </p:cTn>
                              </p:par>
                              <p:par>
                                <p:cTn id="42" presetID="2" presetClass="entr" presetSubtype="4" fill="hold" nodeType="withEffect">
                                  <p:stCondLst>
                                    <p:cond delay="1500"/>
                                  </p:stCondLst>
                                  <p:childTnLst>
                                    <p:set>
                                      <p:cBhvr>
                                        <p:cTn id="43" dur="1" fill="hold">
                                          <p:stCondLst>
                                            <p:cond delay="0"/>
                                          </p:stCondLst>
                                        </p:cTn>
                                        <p:tgtEl>
                                          <p:spTgt spid="34"/>
                                        </p:tgtEl>
                                        <p:attrNameLst>
                                          <p:attrName>style.visibility</p:attrName>
                                        </p:attrNameLst>
                                      </p:cBhvr>
                                      <p:to>
                                        <p:strVal val="visible"/>
                                      </p:to>
                                    </p:set>
                                    <p:anim calcmode="lin" valueType="num">
                                      <p:cBhvr additive="base">
                                        <p:cTn id="44" dur="500" fill="hold"/>
                                        <p:tgtEl>
                                          <p:spTgt spid="34"/>
                                        </p:tgtEl>
                                        <p:attrNameLst>
                                          <p:attrName>ppt_x</p:attrName>
                                        </p:attrNameLst>
                                      </p:cBhvr>
                                      <p:tavLst>
                                        <p:tav tm="0">
                                          <p:val>
                                            <p:strVal val="#ppt_x"/>
                                          </p:val>
                                        </p:tav>
                                        <p:tav tm="100000">
                                          <p:val>
                                            <p:strVal val="#ppt_x"/>
                                          </p:val>
                                        </p:tav>
                                      </p:tavLst>
                                    </p:anim>
                                    <p:anim calcmode="lin" valueType="num">
                                      <p:cBhvr additive="base">
                                        <p:cTn id="45"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p:bldP spid="21" grpId="0" animBg="1"/>
      <p:bldP spid="22" grpId="0"/>
      <p:bldP spid="23"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图片 34">
            <a:extLst>
              <a:ext uri="{FF2B5EF4-FFF2-40B4-BE49-F238E27FC236}">
                <a16:creationId xmlns:a16="http://schemas.microsoft.com/office/drawing/2014/main" id="{F3AF80E7-FF8D-43FB-0772-BCB5CC5470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8050" y="736600"/>
            <a:ext cx="10375900" cy="6121400"/>
          </a:xfrm>
          <a:prstGeom prst="rect">
            <a:avLst/>
          </a:prstGeom>
        </p:spPr>
      </p:pic>
      <p:sp>
        <p:nvSpPr>
          <p:cNvPr id="37" name="文本框 36">
            <a:extLst>
              <a:ext uri="{FF2B5EF4-FFF2-40B4-BE49-F238E27FC236}">
                <a16:creationId xmlns:a16="http://schemas.microsoft.com/office/drawing/2014/main" id="{AA900864-AD50-E998-E882-3B21A8C0FAC5}"/>
              </a:ext>
            </a:extLst>
          </p:cNvPr>
          <p:cNvSpPr txBox="1"/>
          <p:nvPr/>
        </p:nvSpPr>
        <p:spPr>
          <a:xfrm>
            <a:off x="723705" y="285287"/>
            <a:ext cx="752688" cy="715089"/>
          </a:xfrm>
          <a:prstGeom prst="roundRect">
            <a:avLst/>
          </a:prstGeom>
          <a:solidFill>
            <a:srgbClr val="F57FB0"/>
          </a:solidFill>
        </p:spPr>
        <p:txBody>
          <a:bodyPr wrap="square" rtlCol="0">
            <a:spAutoFit/>
          </a:bodyPr>
          <a:lstStyle/>
          <a:p>
            <a:pPr algn="ctr"/>
            <a:r>
              <a:rPr lang="en-US" altLang="zh-CN" sz="3600" b="1" dirty="0">
                <a:solidFill>
                  <a:schemeClr val="bg1"/>
                </a:solidFill>
                <a:latin typeface="Times New Roman" panose="02020603050405020304" pitchFamily="18" charset="0"/>
                <a:cs typeface="Times New Roman" panose="02020603050405020304" pitchFamily="18" charset="0"/>
              </a:rPr>
              <a:t>04</a:t>
            </a:r>
            <a:endParaRPr lang="zh-CN" altLang="en-US" sz="3600" b="1" dirty="0">
              <a:solidFill>
                <a:schemeClr val="bg1"/>
              </a:solidFill>
              <a:latin typeface="Times New Roman" panose="02020603050405020304" pitchFamily="18" charset="0"/>
              <a:cs typeface="Times New Roman" panose="02020603050405020304" pitchFamily="18" charset="0"/>
            </a:endParaRPr>
          </a:p>
        </p:txBody>
      </p:sp>
      <p:sp>
        <p:nvSpPr>
          <p:cNvPr id="38" name="文本框 37">
            <a:extLst>
              <a:ext uri="{FF2B5EF4-FFF2-40B4-BE49-F238E27FC236}">
                <a16:creationId xmlns:a16="http://schemas.microsoft.com/office/drawing/2014/main" id="{BFFD2310-9E14-FEAC-7525-5B69D3D9CFF6}"/>
              </a:ext>
            </a:extLst>
          </p:cNvPr>
          <p:cNvSpPr txBox="1"/>
          <p:nvPr/>
        </p:nvSpPr>
        <p:spPr>
          <a:xfrm>
            <a:off x="1487448" y="342966"/>
            <a:ext cx="7128832" cy="584775"/>
          </a:xfrm>
          <a:prstGeom prst="rect">
            <a:avLst/>
          </a:prstGeom>
          <a:noFill/>
        </p:spPr>
        <p:txBody>
          <a:bodyPr wrap="square" rtlCol="0">
            <a:spAutoFit/>
          </a:bodyPr>
          <a:lstStyle/>
          <a:p>
            <a:pPr fontAlgn="auto">
              <a:spcBef>
                <a:spcPts val="0"/>
              </a:spcBef>
              <a:spcAft>
                <a:spcPts val="0"/>
              </a:spcAft>
              <a:defRPr/>
            </a:pPr>
            <a:r>
              <a:rPr lang="zh-CN" altLang="en-US" sz="3200" b="1" spc="600" dirty="0">
                <a:solidFill>
                  <a:srgbClr val="F57FB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实验结果 </a:t>
            </a:r>
            <a:r>
              <a:rPr lang="en-US" altLang="zh-CN" sz="3200" b="1" spc="600" dirty="0">
                <a:solidFill>
                  <a:srgbClr val="F57FB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a:t>
            </a:r>
            <a:r>
              <a:rPr lang="zh-CN" altLang="en-US" sz="3200" b="1" spc="600" dirty="0">
                <a:solidFill>
                  <a:srgbClr val="F57FB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 </a:t>
            </a:r>
            <a:r>
              <a:rPr lang="zh-CN" altLang="en-US" sz="2000" b="1" spc="600" dirty="0">
                <a:solidFill>
                  <a:srgbClr val="F57FB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模型在</a:t>
            </a:r>
            <a:r>
              <a:rPr lang="en-US" altLang="zh-CN" sz="2000" b="1" spc="600" dirty="0" err="1">
                <a:solidFill>
                  <a:srgbClr val="F57FB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pbmc</a:t>
            </a:r>
            <a:r>
              <a:rPr lang="zh-CN" altLang="en-US" sz="2000" b="1" spc="600" dirty="0">
                <a:solidFill>
                  <a:srgbClr val="F57FB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数据集上的表现</a:t>
            </a:r>
            <a:endParaRPr lang="zh-CN" altLang="en-US" sz="3200" b="1" spc="600" dirty="0">
              <a:solidFill>
                <a:srgbClr val="F57FB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endParaRPr>
          </a:p>
        </p:txBody>
      </p:sp>
      <p:sp>
        <p:nvSpPr>
          <p:cNvPr id="2" name="矩形 1">
            <a:extLst>
              <a:ext uri="{FF2B5EF4-FFF2-40B4-BE49-F238E27FC236}">
                <a16:creationId xmlns:a16="http://schemas.microsoft.com/office/drawing/2014/main" id="{85A5A2F2-0C73-EA58-DB47-36C23FD715AF}"/>
              </a:ext>
            </a:extLst>
          </p:cNvPr>
          <p:cNvSpPr/>
          <p:nvPr/>
        </p:nvSpPr>
        <p:spPr>
          <a:xfrm>
            <a:off x="2783632" y="1916832"/>
            <a:ext cx="720080" cy="2880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矩形 6">
            <a:extLst>
              <a:ext uri="{FF2B5EF4-FFF2-40B4-BE49-F238E27FC236}">
                <a16:creationId xmlns:a16="http://schemas.microsoft.com/office/drawing/2014/main" id="{7574C294-BA86-51C2-36CD-5E3939874573}"/>
              </a:ext>
            </a:extLst>
          </p:cNvPr>
          <p:cNvSpPr/>
          <p:nvPr/>
        </p:nvSpPr>
        <p:spPr>
          <a:xfrm>
            <a:off x="6492962" y="932240"/>
            <a:ext cx="648072" cy="26901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矩形 7">
            <a:extLst>
              <a:ext uri="{FF2B5EF4-FFF2-40B4-BE49-F238E27FC236}">
                <a16:creationId xmlns:a16="http://schemas.microsoft.com/office/drawing/2014/main" id="{ABDB1580-F4BA-3F31-F334-F5FCBCA9A7AE}"/>
              </a:ext>
            </a:extLst>
          </p:cNvPr>
          <p:cNvSpPr/>
          <p:nvPr/>
        </p:nvSpPr>
        <p:spPr>
          <a:xfrm>
            <a:off x="9408368" y="836278"/>
            <a:ext cx="720080" cy="2880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矩形 8">
            <a:extLst>
              <a:ext uri="{FF2B5EF4-FFF2-40B4-BE49-F238E27FC236}">
                <a16:creationId xmlns:a16="http://schemas.microsoft.com/office/drawing/2014/main" id="{9B6D13F0-14A7-34D8-F52F-FDD940F289B0}"/>
              </a:ext>
            </a:extLst>
          </p:cNvPr>
          <p:cNvSpPr/>
          <p:nvPr/>
        </p:nvSpPr>
        <p:spPr>
          <a:xfrm>
            <a:off x="6354266" y="3885608"/>
            <a:ext cx="720080" cy="2880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矩形 9">
            <a:extLst>
              <a:ext uri="{FF2B5EF4-FFF2-40B4-BE49-F238E27FC236}">
                <a16:creationId xmlns:a16="http://schemas.microsoft.com/office/drawing/2014/main" id="{734F6575-281B-30A8-5909-7DDF460B4D1A}"/>
              </a:ext>
            </a:extLst>
          </p:cNvPr>
          <p:cNvSpPr/>
          <p:nvPr/>
        </p:nvSpPr>
        <p:spPr>
          <a:xfrm>
            <a:off x="9408326" y="3891803"/>
            <a:ext cx="720080" cy="2880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文本框 10">
            <a:extLst>
              <a:ext uri="{FF2B5EF4-FFF2-40B4-BE49-F238E27FC236}">
                <a16:creationId xmlns:a16="http://schemas.microsoft.com/office/drawing/2014/main" id="{004E9DB9-1D5E-2F21-4471-4F78A9B97F6C}"/>
              </a:ext>
            </a:extLst>
          </p:cNvPr>
          <p:cNvSpPr txBox="1"/>
          <p:nvPr/>
        </p:nvSpPr>
        <p:spPr>
          <a:xfrm>
            <a:off x="2063552" y="1743199"/>
            <a:ext cx="1943619" cy="461665"/>
          </a:xfrm>
          <a:prstGeom prst="rect">
            <a:avLst/>
          </a:prstGeom>
          <a:noFill/>
        </p:spPr>
        <p:txBody>
          <a:bodyPr wrap="square">
            <a:spAutoFit/>
          </a:bodyPr>
          <a:lstStyle/>
          <a:p>
            <a:pPr algn="ctr"/>
            <a:r>
              <a:rPr lang="en-US" altLang="zh-CN" sz="2400" b="1" dirty="0">
                <a:latin typeface="Times New Roman" panose="02020603050405020304" pitchFamily="18" charset="0"/>
                <a:cs typeface="Times New Roman" panose="02020603050405020304" pitchFamily="18" charset="0"/>
              </a:rPr>
              <a:t>scPerb(ours)</a:t>
            </a:r>
            <a:endParaRPr lang="zh-CN" altLang="en-US" sz="2400" b="1" dirty="0">
              <a:latin typeface="Times New Roman" panose="02020603050405020304" pitchFamily="18" charset="0"/>
              <a:cs typeface="Times New Roman" panose="02020603050405020304" pitchFamily="18" charset="0"/>
            </a:endParaRPr>
          </a:p>
        </p:txBody>
      </p:sp>
      <p:sp>
        <p:nvSpPr>
          <p:cNvPr id="12" name="文本框 11">
            <a:extLst>
              <a:ext uri="{FF2B5EF4-FFF2-40B4-BE49-F238E27FC236}">
                <a16:creationId xmlns:a16="http://schemas.microsoft.com/office/drawing/2014/main" id="{7AFD750E-24C8-E67F-8AC3-AE827519DBC3}"/>
              </a:ext>
            </a:extLst>
          </p:cNvPr>
          <p:cNvSpPr txBox="1"/>
          <p:nvPr/>
        </p:nvSpPr>
        <p:spPr>
          <a:xfrm>
            <a:off x="8800625" y="712912"/>
            <a:ext cx="1943619" cy="461665"/>
          </a:xfrm>
          <a:prstGeom prst="rect">
            <a:avLst/>
          </a:prstGeom>
          <a:noFill/>
        </p:spPr>
        <p:txBody>
          <a:bodyPr wrap="square">
            <a:spAutoFit/>
          </a:bodyPr>
          <a:lstStyle/>
          <a:p>
            <a:pPr algn="ctr"/>
            <a:r>
              <a:rPr lang="en-US" altLang="zh-CN" sz="2400" dirty="0">
                <a:latin typeface="Times New Roman" panose="02020603050405020304" pitchFamily="18" charset="0"/>
                <a:cs typeface="Times New Roman" panose="02020603050405020304" pitchFamily="18" charset="0"/>
              </a:rPr>
              <a:t>CVAE</a:t>
            </a:r>
            <a:endParaRPr lang="zh-CN" altLang="en-US" sz="2400" dirty="0">
              <a:latin typeface="Times New Roman" panose="02020603050405020304" pitchFamily="18" charset="0"/>
              <a:cs typeface="Times New Roman" panose="02020603050405020304" pitchFamily="18" charset="0"/>
            </a:endParaRPr>
          </a:p>
        </p:txBody>
      </p:sp>
      <p:sp>
        <p:nvSpPr>
          <p:cNvPr id="13" name="文本框 12">
            <a:extLst>
              <a:ext uri="{FF2B5EF4-FFF2-40B4-BE49-F238E27FC236}">
                <a16:creationId xmlns:a16="http://schemas.microsoft.com/office/drawing/2014/main" id="{B12BA7A7-DAEF-4CB6-BE86-A75D8DCD4331}"/>
              </a:ext>
            </a:extLst>
          </p:cNvPr>
          <p:cNvSpPr txBox="1"/>
          <p:nvPr/>
        </p:nvSpPr>
        <p:spPr>
          <a:xfrm>
            <a:off x="5845188" y="739585"/>
            <a:ext cx="1943619" cy="461665"/>
          </a:xfrm>
          <a:prstGeom prst="rect">
            <a:avLst/>
          </a:prstGeom>
          <a:noFill/>
        </p:spPr>
        <p:txBody>
          <a:bodyPr wrap="square">
            <a:spAutoFit/>
          </a:bodyPr>
          <a:lstStyle/>
          <a:p>
            <a:pPr algn="ctr"/>
            <a:r>
              <a:rPr lang="en-US" altLang="zh-CN" sz="2400" dirty="0">
                <a:latin typeface="Times New Roman" panose="02020603050405020304" pitchFamily="18" charset="0"/>
                <a:cs typeface="Times New Roman" panose="02020603050405020304" pitchFamily="18" charset="0"/>
              </a:rPr>
              <a:t>scGen</a:t>
            </a:r>
            <a:endParaRPr lang="zh-CN" altLang="en-US" sz="2400" dirty="0">
              <a:latin typeface="Times New Roman" panose="02020603050405020304" pitchFamily="18" charset="0"/>
              <a:cs typeface="Times New Roman" panose="02020603050405020304" pitchFamily="18" charset="0"/>
            </a:endParaRPr>
          </a:p>
        </p:txBody>
      </p:sp>
      <p:sp>
        <p:nvSpPr>
          <p:cNvPr id="14" name="文本框 13">
            <a:extLst>
              <a:ext uri="{FF2B5EF4-FFF2-40B4-BE49-F238E27FC236}">
                <a16:creationId xmlns:a16="http://schemas.microsoft.com/office/drawing/2014/main" id="{5FDD67E5-5A91-7DE5-BB63-186EC6ABDEDF}"/>
              </a:ext>
            </a:extLst>
          </p:cNvPr>
          <p:cNvSpPr txBox="1"/>
          <p:nvPr/>
        </p:nvSpPr>
        <p:spPr>
          <a:xfrm>
            <a:off x="5845188" y="3711975"/>
            <a:ext cx="1943619" cy="461665"/>
          </a:xfrm>
          <a:prstGeom prst="rect">
            <a:avLst/>
          </a:prstGeom>
          <a:noFill/>
        </p:spPr>
        <p:txBody>
          <a:bodyPr wrap="square">
            <a:spAutoFit/>
          </a:bodyPr>
          <a:lstStyle/>
          <a:p>
            <a:pPr algn="ctr"/>
            <a:r>
              <a:rPr lang="en-US" altLang="zh-CN" sz="2400" dirty="0">
                <a:latin typeface="Times New Roman" panose="02020603050405020304" pitchFamily="18" charset="0"/>
                <a:cs typeface="Times New Roman" panose="02020603050405020304" pitchFamily="18" charset="0"/>
              </a:rPr>
              <a:t>stGAN</a:t>
            </a:r>
            <a:endParaRPr lang="zh-CN" altLang="en-US" sz="2400" dirty="0">
              <a:latin typeface="Times New Roman" panose="02020603050405020304" pitchFamily="18" charset="0"/>
              <a:cs typeface="Times New Roman" panose="02020603050405020304" pitchFamily="18" charset="0"/>
            </a:endParaRPr>
          </a:p>
        </p:txBody>
      </p:sp>
      <p:sp>
        <p:nvSpPr>
          <p:cNvPr id="15" name="文本框 14">
            <a:extLst>
              <a:ext uri="{FF2B5EF4-FFF2-40B4-BE49-F238E27FC236}">
                <a16:creationId xmlns:a16="http://schemas.microsoft.com/office/drawing/2014/main" id="{DD84BABA-7CFC-F0A9-40C2-486421D6EFF8}"/>
              </a:ext>
            </a:extLst>
          </p:cNvPr>
          <p:cNvSpPr txBox="1"/>
          <p:nvPr/>
        </p:nvSpPr>
        <p:spPr>
          <a:xfrm>
            <a:off x="8796556" y="3711974"/>
            <a:ext cx="1943619" cy="461665"/>
          </a:xfrm>
          <a:prstGeom prst="rect">
            <a:avLst/>
          </a:prstGeom>
          <a:noFill/>
        </p:spPr>
        <p:txBody>
          <a:bodyPr wrap="square">
            <a:spAutoFit/>
          </a:bodyPr>
          <a:lstStyle/>
          <a:p>
            <a:pPr algn="ctr"/>
            <a:r>
              <a:rPr lang="en-US" altLang="zh-CN" sz="2400" dirty="0">
                <a:latin typeface="Times New Roman" panose="02020603050405020304" pitchFamily="18" charset="0"/>
                <a:cs typeface="Times New Roman" panose="02020603050405020304" pitchFamily="18" charset="0"/>
              </a:rPr>
              <a:t>sc-WGAN</a:t>
            </a:r>
            <a:endParaRPr lang="zh-CN" alt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5948510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文本框 36">
            <a:extLst>
              <a:ext uri="{FF2B5EF4-FFF2-40B4-BE49-F238E27FC236}">
                <a16:creationId xmlns:a16="http://schemas.microsoft.com/office/drawing/2014/main" id="{AA900864-AD50-E998-E882-3B21A8C0FAC5}"/>
              </a:ext>
            </a:extLst>
          </p:cNvPr>
          <p:cNvSpPr txBox="1"/>
          <p:nvPr/>
        </p:nvSpPr>
        <p:spPr>
          <a:xfrm>
            <a:off x="723705" y="285287"/>
            <a:ext cx="752688" cy="715089"/>
          </a:xfrm>
          <a:prstGeom prst="roundRect">
            <a:avLst/>
          </a:prstGeom>
          <a:solidFill>
            <a:srgbClr val="F57FB0"/>
          </a:solidFill>
        </p:spPr>
        <p:txBody>
          <a:bodyPr wrap="square" rtlCol="0">
            <a:spAutoFit/>
          </a:bodyPr>
          <a:lstStyle/>
          <a:p>
            <a:pPr algn="ctr"/>
            <a:r>
              <a:rPr lang="en-US" altLang="zh-CN" sz="3600" b="1" dirty="0">
                <a:solidFill>
                  <a:schemeClr val="bg1"/>
                </a:solidFill>
                <a:latin typeface="Times New Roman" panose="02020603050405020304" pitchFamily="18" charset="0"/>
                <a:cs typeface="Times New Roman" panose="02020603050405020304" pitchFamily="18" charset="0"/>
              </a:rPr>
              <a:t>04</a:t>
            </a:r>
            <a:endParaRPr lang="zh-CN" altLang="en-US" sz="3600" b="1" dirty="0">
              <a:solidFill>
                <a:schemeClr val="bg1"/>
              </a:solidFill>
              <a:latin typeface="Times New Roman" panose="02020603050405020304" pitchFamily="18" charset="0"/>
              <a:cs typeface="Times New Roman" panose="02020603050405020304" pitchFamily="18" charset="0"/>
            </a:endParaRPr>
          </a:p>
        </p:txBody>
      </p:sp>
      <p:sp>
        <p:nvSpPr>
          <p:cNvPr id="38" name="文本框 37">
            <a:extLst>
              <a:ext uri="{FF2B5EF4-FFF2-40B4-BE49-F238E27FC236}">
                <a16:creationId xmlns:a16="http://schemas.microsoft.com/office/drawing/2014/main" id="{BFFD2310-9E14-FEAC-7525-5B69D3D9CFF6}"/>
              </a:ext>
            </a:extLst>
          </p:cNvPr>
          <p:cNvSpPr txBox="1"/>
          <p:nvPr/>
        </p:nvSpPr>
        <p:spPr>
          <a:xfrm>
            <a:off x="1487448" y="342966"/>
            <a:ext cx="7776904"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1" i="0" u="none" strike="noStrike" kern="1200" cap="none" spc="600" normalizeH="0" baseline="0" noProof="0" dirty="0">
                <a:ln>
                  <a:noFill/>
                </a:ln>
                <a:solidFill>
                  <a:srgbClr val="F57FB0"/>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实验结果 </a:t>
            </a:r>
            <a:r>
              <a:rPr kumimoji="0" lang="en-US" altLang="zh-CN" sz="3200" b="1" i="0" u="none" strike="noStrike" kern="1200" cap="none" spc="600" normalizeH="0" baseline="0" noProof="0" dirty="0">
                <a:ln>
                  <a:noFill/>
                </a:ln>
                <a:solidFill>
                  <a:srgbClr val="F57FB0"/>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a:t>
            </a:r>
            <a:r>
              <a:rPr kumimoji="0" lang="zh-CN" altLang="en-US" sz="3200" b="1" i="0" u="none" strike="noStrike" kern="1200" cap="none" spc="600" normalizeH="0" baseline="0" noProof="0" dirty="0">
                <a:ln>
                  <a:noFill/>
                </a:ln>
                <a:solidFill>
                  <a:srgbClr val="F57FB0"/>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 </a:t>
            </a:r>
            <a:r>
              <a:rPr kumimoji="0" lang="zh-CN" altLang="en-US" sz="2000" b="1" i="0" u="none" strike="noStrike" kern="1200" cap="none" spc="600" normalizeH="0" baseline="0" noProof="0" dirty="0">
                <a:ln>
                  <a:noFill/>
                </a:ln>
                <a:solidFill>
                  <a:srgbClr val="F57FB0"/>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模型在另一</a:t>
            </a:r>
            <a:r>
              <a:rPr kumimoji="0" lang="en-US" altLang="zh-CN" sz="2000" b="1" i="0" u="none" strike="noStrike" kern="1200" cap="none" spc="600" normalizeH="0" baseline="0" noProof="0" dirty="0" err="1">
                <a:ln>
                  <a:noFill/>
                </a:ln>
                <a:solidFill>
                  <a:srgbClr val="F57FB0"/>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pbmc</a:t>
            </a:r>
            <a:r>
              <a:rPr kumimoji="0" lang="zh-CN" altLang="en-US" sz="2000" b="1" i="0" u="none" strike="noStrike" kern="1200" cap="none" spc="600" normalizeH="0" baseline="0" noProof="0" dirty="0">
                <a:ln>
                  <a:noFill/>
                </a:ln>
                <a:solidFill>
                  <a:srgbClr val="F57FB0"/>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数据集上的表现</a:t>
            </a:r>
            <a:endParaRPr kumimoji="0" lang="zh-CN" altLang="en-US" sz="3200" b="1" i="0" u="none" strike="noStrike" kern="1200" cap="none" spc="600" normalizeH="0" baseline="0" noProof="0" dirty="0">
              <a:ln>
                <a:noFill/>
              </a:ln>
              <a:solidFill>
                <a:srgbClr val="F57FB0"/>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endParaRPr>
          </a:p>
        </p:txBody>
      </p:sp>
      <p:pic>
        <p:nvPicPr>
          <p:cNvPr id="3" name="图片 2">
            <a:extLst>
              <a:ext uri="{FF2B5EF4-FFF2-40B4-BE49-F238E27FC236}">
                <a16:creationId xmlns:a16="http://schemas.microsoft.com/office/drawing/2014/main" id="{A7D32F5D-DBC3-8083-8FD6-9792194E4E0D}"/>
              </a:ext>
            </a:extLst>
          </p:cNvPr>
          <p:cNvPicPr>
            <a:picLocks noChangeAspect="1"/>
          </p:cNvPicPr>
          <p:nvPr/>
        </p:nvPicPr>
        <p:blipFill rotWithShape="1">
          <a:blip r:embed="rId3">
            <a:extLst>
              <a:ext uri="{28A0092B-C50C-407E-A947-70E740481C1C}">
                <a14:useLocalDpi xmlns:a14="http://schemas.microsoft.com/office/drawing/2010/main" val="0"/>
              </a:ext>
            </a:extLst>
          </a:blip>
          <a:srcRect b="40751"/>
          <a:stretch/>
        </p:blipFill>
        <p:spPr>
          <a:xfrm>
            <a:off x="1712151" y="1086684"/>
            <a:ext cx="8767697" cy="5400000"/>
          </a:xfrm>
          <a:prstGeom prst="rect">
            <a:avLst/>
          </a:prstGeom>
        </p:spPr>
      </p:pic>
      <p:sp>
        <p:nvSpPr>
          <p:cNvPr id="5" name="矩形 4">
            <a:extLst>
              <a:ext uri="{FF2B5EF4-FFF2-40B4-BE49-F238E27FC236}">
                <a16:creationId xmlns:a16="http://schemas.microsoft.com/office/drawing/2014/main" id="{8F9545EB-2C6E-7367-FC1E-FD708CF0A167}"/>
              </a:ext>
            </a:extLst>
          </p:cNvPr>
          <p:cNvSpPr/>
          <p:nvPr/>
        </p:nvSpPr>
        <p:spPr>
          <a:xfrm>
            <a:off x="7478553" y="3501008"/>
            <a:ext cx="1152128" cy="576064"/>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矩形 7">
            <a:extLst>
              <a:ext uri="{FF2B5EF4-FFF2-40B4-BE49-F238E27FC236}">
                <a16:creationId xmlns:a16="http://schemas.microsoft.com/office/drawing/2014/main" id="{A7C71573-FFB8-820F-4883-1251E25D3953}"/>
              </a:ext>
            </a:extLst>
          </p:cNvPr>
          <p:cNvSpPr/>
          <p:nvPr/>
        </p:nvSpPr>
        <p:spPr>
          <a:xfrm>
            <a:off x="8630681" y="2276872"/>
            <a:ext cx="849695" cy="576064"/>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矩形 8">
            <a:extLst>
              <a:ext uri="{FF2B5EF4-FFF2-40B4-BE49-F238E27FC236}">
                <a16:creationId xmlns:a16="http://schemas.microsoft.com/office/drawing/2014/main" id="{670C62C5-C459-55E4-11EE-C84FB995E358}"/>
              </a:ext>
            </a:extLst>
          </p:cNvPr>
          <p:cNvSpPr/>
          <p:nvPr/>
        </p:nvSpPr>
        <p:spPr>
          <a:xfrm>
            <a:off x="8640000" y="4608000"/>
            <a:ext cx="849695" cy="576064"/>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Tree>
    <p:extLst>
      <p:ext uri="{BB962C8B-B14F-4D97-AF65-F5344CB8AC3E}">
        <p14:creationId xmlns:p14="http://schemas.microsoft.com/office/powerpoint/2010/main" val="258897457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8"/>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2"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ntr" presetSubtype="0" fill="hold" grpId="2" nodeType="with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5" grpId="2" animBg="1"/>
      <p:bldP spid="8" grpId="0" animBg="1"/>
      <p:bldP spid="8" grpId="1" animBg="1"/>
      <p:bldP spid="8" grpId="2" animBg="1"/>
      <p:bldP spid="9"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文本框 36">
            <a:extLst>
              <a:ext uri="{FF2B5EF4-FFF2-40B4-BE49-F238E27FC236}">
                <a16:creationId xmlns:a16="http://schemas.microsoft.com/office/drawing/2014/main" id="{AA900864-AD50-E998-E882-3B21A8C0FAC5}"/>
              </a:ext>
            </a:extLst>
          </p:cNvPr>
          <p:cNvSpPr txBox="1"/>
          <p:nvPr/>
        </p:nvSpPr>
        <p:spPr>
          <a:xfrm>
            <a:off x="723705" y="285287"/>
            <a:ext cx="752688" cy="715089"/>
          </a:xfrm>
          <a:prstGeom prst="roundRect">
            <a:avLst/>
          </a:prstGeom>
          <a:solidFill>
            <a:srgbClr val="F57FB0"/>
          </a:solidFill>
        </p:spPr>
        <p:txBody>
          <a:bodyPr wrap="square" rtlCol="0">
            <a:spAutoFit/>
          </a:bodyPr>
          <a:lstStyle/>
          <a:p>
            <a:pPr algn="ctr"/>
            <a:r>
              <a:rPr lang="en-US" altLang="zh-CN" sz="3600" b="1" dirty="0">
                <a:solidFill>
                  <a:schemeClr val="bg1"/>
                </a:solidFill>
                <a:latin typeface="Times New Roman" panose="02020603050405020304" pitchFamily="18" charset="0"/>
                <a:cs typeface="Times New Roman" panose="02020603050405020304" pitchFamily="18" charset="0"/>
              </a:rPr>
              <a:t>04</a:t>
            </a:r>
            <a:endParaRPr lang="zh-CN" altLang="en-US" sz="3600" b="1" dirty="0">
              <a:solidFill>
                <a:schemeClr val="bg1"/>
              </a:solidFill>
              <a:latin typeface="Times New Roman" panose="02020603050405020304" pitchFamily="18" charset="0"/>
              <a:cs typeface="Times New Roman" panose="02020603050405020304" pitchFamily="18" charset="0"/>
            </a:endParaRPr>
          </a:p>
        </p:txBody>
      </p:sp>
      <p:sp>
        <p:nvSpPr>
          <p:cNvPr id="38" name="文本框 37">
            <a:extLst>
              <a:ext uri="{FF2B5EF4-FFF2-40B4-BE49-F238E27FC236}">
                <a16:creationId xmlns:a16="http://schemas.microsoft.com/office/drawing/2014/main" id="{BFFD2310-9E14-FEAC-7525-5B69D3D9CFF6}"/>
              </a:ext>
            </a:extLst>
          </p:cNvPr>
          <p:cNvSpPr txBox="1"/>
          <p:nvPr/>
        </p:nvSpPr>
        <p:spPr>
          <a:xfrm>
            <a:off x="1487448" y="342966"/>
            <a:ext cx="7920920"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1" i="0" u="none" strike="noStrike" kern="1200" cap="none" spc="600" normalizeH="0" baseline="0" noProof="0" dirty="0">
                <a:ln>
                  <a:noFill/>
                </a:ln>
                <a:solidFill>
                  <a:srgbClr val="F57FB0"/>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实验结果 </a:t>
            </a:r>
            <a:r>
              <a:rPr kumimoji="0" lang="en-US" altLang="zh-CN" sz="3200" b="1" i="0" u="none" strike="noStrike" kern="1200" cap="none" spc="600" normalizeH="0" baseline="0" noProof="0" dirty="0">
                <a:ln>
                  <a:noFill/>
                </a:ln>
                <a:solidFill>
                  <a:srgbClr val="F57FB0"/>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a:t>
            </a:r>
            <a:r>
              <a:rPr kumimoji="0" lang="zh-CN" altLang="en-US" sz="3200" b="1" i="0" u="none" strike="noStrike" kern="1200" cap="none" spc="600" normalizeH="0" baseline="0" noProof="0" dirty="0">
                <a:ln>
                  <a:noFill/>
                </a:ln>
                <a:solidFill>
                  <a:srgbClr val="F57FB0"/>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 </a:t>
            </a:r>
            <a:r>
              <a:rPr kumimoji="0" lang="zh-CN" altLang="en-US" sz="2000" b="1" i="0" u="none" strike="noStrike" kern="1200" cap="none" spc="600" normalizeH="0" baseline="0" noProof="0" dirty="0">
                <a:ln>
                  <a:noFill/>
                </a:ln>
                <a:solidFill>
                  <a:srgbClr val="F57FB0"/>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模型在</a:t>
            </a:r>
            <a:r>
              <a:rPr kumimoji="0" lang="en-US" altLang="zh-CN" sz="2000" b="1" i="0" u="none" strike="noStrike" kern="1200" cap="none" spc="600" normalizeH="0" baseline="0" noProof="0" dirty="0" err="1">
                <a:ln>
                  <a:noFill/>
                </a:ln>
                <a:solidFill>
                  <a:srgbClr val="F57FB0"/>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hpoly</a:t>
            </a:r>
            <a:r>
              <a:rPr kumimoji="0" lang="zh-CN" altLang="en-US" sz="2000" b="1" i="0" u="none" strike="noStrike" kern="1200" cap="none" spc="600" normalizeH="0" baseline="0" noProof="0" dirty="0">
                <a:ln>
                  <a:noFill/>
                </a:ln>
                <a:solidFill>
                  <a:srgbClr val="F57FB0"/>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数据集上的表现</a:t>
            </a:r>
            <a:endParaRPr kumimoji="0" lang="zh-CN" altLang="en-US" sz="3200" b="1" i="0" u="none" strike="noStrike" kern="1200" cap="none" spc="600" normalizeH="0" baseline="0" noProof="0" dirty="0">
              <a:ln>
                <a:noFill/>
              </a:ln>
              <a:solidFill>
                <a:srgbClr val="F57FB0"/>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endParaRPr>
          </a:p>
        </p:txBody>
      </p:sp>
      <p:pic>
        <p:nvPicPr>
          <p:cNvPr id="7" name="图片 6">
            <a:extLst>
              <a:ext uri="{FF2B5EF4-FFF2-40B4-BE49-F238E27FC236}">
                <a16:creationId xmlns:a16="http://schemas.microsoft.com/office/drawing/2014/main" id="{3092EA84-A0F5-8D5B-EDD5-DBA81B6E3225}"/>
              </a:ext>
            </a:extLst>
          </p:cNvPr>
          <p:cNvPicPr>
            <a:picLocks noChangeAspect="1"/>
          </p:cNvPicPr>
          <p:nvPr/>
        </p:nvPicPr>
        <p:blipFill rotWithShape="1">
          <a:blip r:embed="rId3">
            <a:extLst>
              <a:ext uri="{28A0092B-C50C-407E-A947-70E740481C1C}">
                <a14:useLocalDpi xmlns:a14="http://schemas.microsoft.com/office/drawing/2010/main" val="0"/>
              </a:ext>
            </a:extLst>
          </a:blip>
          <a:srcRect t="7721" r="22200"/>
          <a:stretch/>
        </p:blipFill>
        <p:spPr>
          <a:xfrm>
            <a:off x="7498312" y="4204775"/>
            <a:ext cx="3388477" cy="2176553"/>
          </a:xfrm>
          <a:prstGeom prst="rect">
            <a:avLst/>
          </a:prstGeom>
        </p:spPr>
      </p:pic>
      <p:pic>
        <p:nvPicPr>
          <p:cNvPr id="9" name="图片 8">
            <a:extLst>
              <a:ext uri="{FF2B5EF4-FFF2-40B4-BE49-F238E27FC236}">
                <a16:creationId xmlns:a16="http://schemas.microsoft.com/office/drawing/2014/main" id="{DAEC39F4-1B0A-014F-BCBF-91E1C3743FB6}"/>
              </a:ext>
            </a:extLst>
          </p:cNvPr>
          <p:cNvPicPr>
            <a:picLocks noChangeAspect="1"/>
          </p:cNvPicPr>
          <p:nvPr/>
        </p:nvPicPr>
        <p:blipFill rotWithShape="1">
          <a:blip r:embed="rId4">
            <a:extLst>
              <a:ext uri="{28A0092B-C50C-407E-A947-70E740481C1C}">
                <a14:useLocalDpi xmlns:a14="http://schemas.microsoft.com/office/drawing/2010/main" val="0"/>
              </a:ext>
            </a:extLst>
          </a:blip>
          <a:srcRect t="7721" r="22515"/>
          <a:stretch/>
        </p:blipFill>
        <p:spPr>
          <a:xfrm>
            <a:off x="4109835" y="4204775"/>
            <a:ext cx="3388477" cy="2176553"/>
          </a:xfrm>
          <a:prstGeom prst="rect">
            <a:avLst/>
          </a:prstGeom>
        </p:spPr>
      </p:pic>
      <p:pic>
        <p:nvPicPr>
          <p:cNvPr id="11" name="图片 10">
            <a:extLst>
              <a:ext uri="{FF2B5EF4-FFF2-40B4-BE49-F238E27FC236}">
                <a16:creationId xmlns:a16="http://schemas.microsoft.com/office/drawing/2014/main" id="{B84D1A59-42A6-19D6-3407-D8439768550C}"/>
              </a:ext>
            </a:extLst>
          </p:cNvPr>
          <p:cNvPicPr>
            <a:picLocks noChangeAspect="1"/>
          </p:cNvPicPr>
          <p:nvPr/>
        </p:nvPicPr>
        <p:blipFill rotWithShape="1">
          <a:blip r:embed="rId5">
            <a:extLst>
              <a:ext uri="{28A0092B-C50C-407E-A947-70E740481C1C}">
                <a14:useLocalDpi xmlns:a14="http://schemas.microsoft.com/office/drawing/2010/main" val="0"/>
              </a:ext>
            </a:extLst>
          </a:blip>
          <a:srcRect t="7721" r="22515"/>
          <a:stretch/>
        </p:blipFill>
        <p:spPr>
          <a:xfrm>
            <a:off x="723705" y="4204775"/>
            <a:ext cx="3388477" cy="2176553"/>
          </a:xfrm>
          <a:prstGeom prst="rect">
            <a:avLst/>
          </a:prstGeom>
        </p:spPr>
      </p:pic>
      <p:pic>
        <p:nvPicPr>
          <p:cNvPr id="5" name="图片 4">
            <a:extLst>
              <a:ext uri="{FF2B5EF4-FFF2-40B4-BE49-F238E27FC236}">
                <a16:creationId xmlns:a16="http://schemas.microsoft.com/office/drawing/2014/main" id="{9ACA9732-B280-870F-747B-660E444A7703}"/>
              </a:ext>
            </a:extLst>
          </p:cNvPr>
          <p:cNvPicPr>
            <a:picLocks noChangeAspect="1"/>
          </p:cNvPicPr>
          <p:nvPr/>
        </p:nvPicPr>
        <p:blipFill rotWithShape="1">
          <a:blip r:embed="rId6">
            <a:extLst>
              <a:ext uri="{28A0092B-C50C-407E-A947-70E740481C1C}">
                <a14:useLocalDpi xmlns:a14="http://schemas.microsoft.com/office/drawing/2010/main" val="0"/>
              </a:ext>
            </a:extLst>
          </a:blip>
          <a:srcRect t="7645" r="22200"/>
          <a:stretch/>
        </p:blipFill>
        <p:spPr>
          <a:xfrm>
            <a:off x="4060369" y="1467458"/>
            <a:ext cx="3388478" cy="2178339"/>
          </a:xfrm>
          <a:prstGeom prst="rect">
            <a:avLst/>
          </a:prstGeom>
        </p:spPr>
      </p:pic>
      <p:pic>
        <p:nvPicPr>
          <p:cNvPr id="13" name="图片 12">
            <a:extLst>
              <a:ext uri="{FF2B5EF4-FFF2-40B4-BE49-F238E27FC236}">
                <a16:creationId xmlns:a16="http://schemas.microsoft.com/office/drawing/2014/main" id="{27A360B9-75C1-46B8-0B78-8E7EE0CA2617}"/>
              </a:ext>
            </a:extLst>
          </p:cNvPr>
          <p:cNvPicPr>
            <a:picLocks noChangeAspect="1"/>
          </p:cNvPicPr>
          <p:nvPr/>
        </p:nvPicPr>
        <p:blipFill rotWithShape="1">
          <a:blip r:embed="rId7">
            <a:extLst>
              <a:ext uri="{28A0092B-C50C-407E-A947-70E740481C1C}">
                <a14:useLocalDpi xmlns:a14="http://schemas.microsoft.com/office/drawing/2010/main" val="0"/>
              </a:ext>
            </a:extLst>
          </a:blip>
          <a:srcRect t="9126" r="22200"/>
          <a:stretch/>
        </p:blipFill>
        <p:spPr>
          <a:xfrm>
            <a:off x="7498312" y="1502377"/>
            <a:ext cx="3388477" cy="2143420"/>
          </a:xfrm>
          <a:prstGeom prst="rect">
            <a:avLst/>
          </a:prstGeom>
        </p:spPr>
      </p:pic>
      <p:pic>
        <p:nvPicPr>
          <p:cNvPr id="15" name="图片 14">
            <a:extLst>
              <a:ext uri="{FF2B5EF4-FFF2-40B4-BE49-F238E27FC236}">
                <a16:creationId xmlns:a16="http://schemas.microsoft.com/office/drawing/2014/main" id="{40C950DE-4187-B62B-83B1-1B217E153F05}"/>
              </a:ext>
            </a:extLst>
          </p:cNvPr>
          <p:cNvPicPr>
            <a:picLocks noChangeAspect="1"/>
          </p:cNvPicPr>
          <p:nvPr/>
        </p:nvPicPr>
        <p:blipFill>
          <a:blip r:embed="rId8"/>
          <a:stretch>
            <a:fillRect/>
          </a:stretch>
        </p:blipFill>
        <p:spPr>
          <a:xfrm>
            <a:off x="1190949" y="1660614"/>
            <a:ext cx="2453987" cy="1611694"/>
          </a:xfrm>
          <a:prstGeom prst="rect">
            <a:avLst/>
          </a:prstGeom>
        </p:spPr>
      </p:pic>
      <p:sp>
        <p:nvSpPr>
          <p:cNvPr id="12" name="文本框 11">
            <a:extLst>
              <a:ext uri="{FF2B5EF4-FFF2-40B4-BE49-F238E27FC236}">
                <a16:creationId xmlns:a16="http://schemas.microsoft.com/office/drawing/2014/main" id="{97E4B068-CB58-B3C1-08C6-6623FB9532A4}"/>
              </a:ext>
            </a:extLst>
          </p:cNvPr>
          <p:cNvSpPr txBox="1"/>
          <p:nvPr/>
        </p:nvSpPr>
        <p:spPr>
          <a:xfrm>
            <a:off x="1446134" y="3759423"/>
            <a:ext cx="1943619" cy="461665"/>
          </a:xfrm>
          <a:prstGeom prst="rect">
            <a:avLst/>
          </a:prstGeom>
          <a:noFill/>
        </p:spPr>
        <p:txBody>
          <a:bodyPr wrap="square">
            <a:spAutoFit/>
          </a:bodyPr>
          <a:lstStyle/>
          <a:p>
            <a:pPr algn="ctr"/>
            <a:r>
              <a:rPr lang="en-US" altLang="zh-CN" sz="2400" b="1" dirty="0">
                <a:latin typeface="Times New Roman" panose="02020603050405020304" pitchFamily="18" charset="0"/>
                <a:cs typeface="Times New Roman" panose="02020603050405020304" pitchFamily="18" charset="0"/>
              </a:rPr>
              <a:t>scPerb(ours)</a:t>
            </a:r>
            <a:endParaRPr lang="zh-CN" altLang="en-US" sz="2400" b="1" dirty="0">
              <a:latin typeface="Times New Roman" panose="02020603050405020304" pitchFamily="18" charset="0"/>
              <a:cs typeface="Times New Roman" panose="02020603050405020304" pitchFamily="18" charset="0"/>
            </a:endParaRPr>
          </a:p>
        </p:txBody>
      </p:sp>
      <p:sp>
        <p:nvSpPr>
          <p:cNvPr id="14" name="文本框 13">
            <a:extLst>
              <a:ext uri="{FF2B5EF4-FFF2-40B4-BE49-F238E27FC236}">
                <a16:creationId xmlns:a16="http://schemas.microsoft.com/office/drawing/2014/main" id="{BCB5D036-C34F-E602-8FA8-B1AAAB719EC6}"/>
              </a:ext>
            </a:extLst>
          </p:cNvPr>
          <p:cNvSpPr txBox="1"/>
          <p:nvPr/>
        </p:nvSpPr>
        <p:spPr>
          <a:xfrm>
            <a:off x="4782799" y="1095214"/>
            <a:ext cx="1943619" cy="461665"/>
          </a:xfrm>
          <a:prstGeom prst="rect">
            <a:avLst/>
          </a:prstGeom>
          <a:noFill/>
        </p:spPr>
        <p:txBody>
          <a:bodyPr wrap="square">
            <a:spAutoFit/>
          </a:bodyPr>
          <a:lstStyle/>
          <a:p>
            <a:pPr algn="ctr"/>
            <a:r>
              <a:rPr lang="en-US" altLang="zh-CN" sz="2400" dirty="0">
                <a:latin typeface="Times New Roman" panose="02020603050405020304" pitchFamily="18" charset="0"/>
                <a:cs typeface="Times New Roman" panose="02020603050405020304" pitchFamily="18" charset="0"/>
              </a:rPr>
              <a:t>CVAE</a:t>
            </a:r>
            <a:endParaRPr lang="zh-CN" altLang="en-US" sz="2400" dirty="0">
              <a:latin typeface="Times New Roman" panose="02020603050405020304" pitchFamily="18" charset="0"/>
              <a:cs typeface="Times New Roman" panose="02020603050405020304" pitchFamily="18" charset="0"/>
            </a:endParaRPr>
          </a:p>
        </p:txBody>
      </p:sp>
      <p:sp>
        <p:nvSpPr>
          <p:cNvPr id="17" name="文本框 16">
            <a:extLst>
              <a:ext uri="{FF2B5EF4-FFF2-40B4-BE49-F238E27FC236}">
                <a16:creationId xmlns:a16="http://schemas.microsoft.com/office/drawing/2014/main" id="{8117C5DD-2BAB-86C7-2771-9589EBFDE215}"/>
              </a:ext>
            </a:extLst>
          </p:cNvPr>
          <p:cNvSpPr txBox="1"/>
          <p:nvPr/>
        </p:nvSpPr>
        <p:spPr>
          <a:xfrm>
            <a:off x="4832264" y="3759423"/>
            <a:ext cx="1943619" cy="461665"/>
          </a:xfrm>
          <a:prstGeom prst="rect">
            <a:avLst/>
          </a:prstGeom>
          <a:noFill/>
        </p:spPr>
        <p:txBody>
          <a:bodyPr wrap="square">
            <a:spAutoFit/>
          </a:bodyPr>
          <a:lstStyle/>
          <a:p>
            <a:pPr algn="ctr"/>
            <a:r>
              <a:rPr lang="en-US" altLang="zh-CN" sz="2400" dirty="0">
                <a:latin typeface="Times New Roman" panose="02020603050405020304" pitchFamily="18" charset="0"/>
                <a:cs typeface="Times New Roman" panose="02020603050405020304" pitchFamily="18" charset="0"/>
              </a:rPr>
              <a:t>scGen</a:t>
            </a:r>
            <a:endParaRPr lang="zh-CN" altLang="en-US" sz="2400" dirty="0">
              <a:latin typeface="Times New Roman" panose="02020603050405020304" pitchFamily="18" charset="0"/>
              <a:cs typeface="Times New Roman" panose="02020603050405020304" pitchFamily="18" charset="0"/>
            </a:endParaRPr>
          </a:p>
        </p:txBody>
      </p:sp>
      <p:sp>
        <p:nvSpPr>
          <p:cNvPr id="18" name="文本框 17">
            <a:extLst>
              <a:ext uri="{FF2B5EF4-FFF2-40B4-BE49-F238E27FC236}">
                <a16:creationId xmlns:a16="http://schemas.microsoft.com/office/drawing/2014/main" id="{FA5B8F72-5C71-F1A5-976E-D2FE2D01DCFC}"/>
              </a:ext>
            </a:extLst>
          </p:cNvPr>
          <p:cNvSpPr txBox="1"/>
          <p:nvPr/>
        </p:nvSpPr>
        <p:spPr>
          <a:xfrm>
            <a:off x="8220741" y="3759423"/>
            <a:ext cx="1943619" cy="461665"/>
          </a:xfrm>
          <a:prstGeom prst="rect">
            <a:avLst/>
          </a:prstGeom>
          <a:noFill/>
        </p:spPr>
        <p:txBody>
          <a:bodyPr wrap="square">
            <a:spAutoFit/>
          </a:bodyPr>
          <a:lstStyle/>
          <a:p>
            <a:pPr algn="ctr"/>
            <a:r>
              <a:rPr lang="en-US" altLang="zh-CN" sz="2400" dirty="0">
                <a:latin typeface="Times New Roman" panose="02020603050405020304" pitchFamily="18" charset="0"/>
                <a:cs typeface="Times New Roman" panose="02020603050405020304" pitchFamily="18" charset="0"/>
              </a:rPr>
              <a:t>sc-WGAN</a:t>
            </a:r>
            <a:endParaRPr lang="zh-CN" altLang="en-US" sz="2400" dirty="0">
              <a:latin typeface="Times New Roman" panose="02020603050405020304" pitchFamily="18" charset="0"/>
              <a:cs typeface="Times New Roman" panose="02020603050405020304" pitchFamily="18" charset="0"/>
            </a:endParaRPr>
          </a:p>
        </p:txBody>
      </p:sp>
      <p:sp>
        <p:nvSpPr>
          <p:cNvPr id="19" name="文本框 18">
            <a:extLst>
              <a:ext uri="{FF2B5EF4-FFF2-40B4-BE49-F238E27FC236}">
                <a16:creationId xmlns:a16="http://schemas.microsoft.com/office/drawing/2014/main" id="{8B7E95C2-A7DE-D4E2-9FFF-22D8FCDED598}"/>
              </a:ext>
            </a:extLst>
          </p:cNvPr>
          <p:cNvSpPr txBox="1"/>
          <p:nvPr/>
        </p:nvSpPr>
        <p:spPr>
          <a:xfrm>
            <a:off x="8220741" y="1095214"/>
            <a:ext cx="1943619" cy="461665"/>
          </a:xfrm>
          <a:prstGeom prst="rect">
            <a:avLst/>
          </a:prstGeom>
          <a:noFill/>
        </p:spPr>
        <p:txBody>
          <a:bodyPr wrap="square">
            <a:spAutoFit/>
          </a:bodyPr>
          <a:lstStyle/>
          <a:p>
            <a:pPr algn="ctr"/>
            <a:r>
              <a:rPr lang="en-US" altLang="zh-CN" sz="2400" dirty="0">
                <a:latin typeface="Times New Roman" panose="02020603050405020304" pitchFamily="18" charset="0"/>
                <a:cs typeface="Times New Roman" panose="02020603050405020304" pitchFamily="18" charset="0"/>
              </a:rPr>
              <a:t>stGAN</a:t>
            </a:r>
            <a:endParaRPr lang="zh-CN" alt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7969362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2F37DF55-B6C7-48A0-8577-B3871C955FF4}"/>
              </a:ext>
            </a:extLst>
          </p:cNvPr>
          <p:cNvPicPr>
            <a:picLocks noChangeAspect="1"/>
          </p:cNvPicPr>
          <p:nvPr/>
        </p:nvPicPr>
        <p:blipFill rotWithShape="1">
          <a:blip r:embed="rId2">
            <a:extLst>
              <a:ext uri="{28A0092B-C50C-407E-A947-70E740481C1C}">
                <a14:useLocalDpi xmlns:a14="http://schemas.microsoft.com/office/drawing/2010/main" val="0"/>
              </a:ext>
            </a:extLst>
          </a:blip>
          <a:srcRect l="33687" t="30491" b="28804"/>
          <a:stretch/>
        </p:blipFill>
        <p:spPr>
          <a:xfrm>
            <a:off x="0" y="0"/>
            <a:ext cx="10704512" cy="6858000"/>
          </a:xfrm>
          <a:prstGeom prst="rect">
            <a:avLst/>
          </a:prstGeom>
        </p:spPr>
      </p:pic>
      <p:sp>
        <p:nvSpPr>
          <p:cNvPr id="6" name="矩形 5">
            <a:extLst>
              <a:ext uri="{FF2B5EF4-FFF2-40B4-BE49-F238E27FC236}">
                <a16:creationId xmlns:a16="http://schemas.microsoft.com/office/drawing/2014/main" id="{FB028E7E-1C86-46BB-9350-877210917030}"/>
              </a:ext>
            </a:extLst>
          </p:cNvPr>
          <p:cNvSpPr/>
          <p:nvPr/>
        </p:nvSpPr>
        <p:spPr>
          <a:xfrm>
            <a:off x="8809662" y="1340768"/>
            <a:ext cx="2505045" cy="1200329"/>
          </a:xfrm>
          <a:prstGeom prst="rect">
            <a:avLst/>
          </a:prstGeom>
        </p:spPr>
        <p:txBody>
          <a:bodyPr wrap="none">
            <a:spAutoFit/>
          </a:bodyPr>
          <a:lstStyle/>
          <a:p>
            <a:r>
              <a:rPr lang="en-US" altLang="zh-CN" sz="4400" b="1" dirty="0">
                <a:solidFill>
                  <a:schemeClr val="tx1">
                    <a:lumMod val="65000"/>
                    <a:lumOff val="35000"/>
                  </a:schemeClr>
                </a:solidFill>
                <a:latin typeface="Franklin Gothic Medium Cond" panose="020B0606030402020204" pitchFamily="34" charset="0"/>
              </a:rPr>
              <a:t>PART</a:t>
            </a:r>
            <a:r>
              <a:rPr lang="en-US" altLang="zh-CN" sz="6600" b="1" dirty="0">
                <a:solidFill>
                  <a:srgbClr val="F57FB0"/>
                </a:solidFill>
                <a:latin typeface="Franklin Gothic Medium Cond" panose="020B0606030402020204" pitchFamily="34" charset="0"/>
              </a:rPr>
              <a:t>  </a:t>
            </a:r>
            <a:r>
              <a:rPr lang="en-US" altLang="zh-CN" sz="7200" b="1" dirty="0">
                <a:solidFill>
                  <a:srgbClr val="F57FB0"/>
                </a:solidFill>
                <a:latin typeface="Franklin Gothic Medium Cond" panose="020B0606030402020204" pitchFamily="34" charset="0"/>
              </a:rPr>
              <a:t>0</a:t>
            </a:r>
            <a:r>
              <a:rPr lang="en-US" altLang="zh-CN" sz="7200" b="1" dirty="0">
                <a:solidFill>
                  <a:srgbClr val="6BC0E8"/>
                </a:solidFill>
                <a:latin typeface="Franklin Gothic Medium Cond" panose="020B0606030402020204" pitchFamily="34" charset="0"/>
              </a:rPr>
              <a:t>5</a:t>
            </a:r>
            <a:endParaRPr lang="en-US" altLang="zh-CN" sz="6600" b="1" dirty="0">
              <a:solidFill>
                <a:srgbClr val="6BC0E8"/>
              </a:solidFill>
              <a:latin typeface="Franklin Gothic Medium Cond" panose="020B0606030402020204" pitchFamily="34" charset="0"/>
            </a:endParaRPr>
          </a:p>
        </p:txBody>
      </p:sp>
      <p:sp>
        <p:nvSpPr>
          <p:cNvPr id="4" name="TextBox 7">
            <a:extLst>
              <a:ext uri="{FF2B5EF4-FFF2-40B4-BE49-F238E27FC236}">
                <a16:creationId xmlns:a16="http://schemas.microsoft.com/office/drawing/2014/main" id="{0666EC7D-4CB6-4FA3-8787-120FC8EE33D8}"/>
              </a:ext>
            </a:extLst>
          </p:cNvPr>
          <p:cNvSpPr>
            <a:spLocks noChangeArrowheads="1"/>
          </p:cNvSpPr>
          <p:nvPr/>
        </p:nvSpPr>
        <p:spPr bwMode="auto">
          <a:xfrm>
            <a:off x="6824583" y="4147850"/>
            <a:ext cx="449012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r" fontAlgn="auto">
              <a:spcBef>
                <a:spcPts val="0"/>
              </a:spcBef>
              <a:spcAft>
                <a:spcPts val="0"/>
              </a:spcAft>
              <a:defRPr/>
            </a:pPr>
            <a:r>
              <a:rPr lang="en-US" altLang="zh-CN" spc="600" dirty="0">
                <a:solidFill>
                  <a:schemeClr val="tx1">
                    <a:lumMod val="50000"/>
                    <a:lumOff val="50000"/>
                  </a:schemeClr>
                </a:solidFill>
                <a:latin typeface="Swis721 Lt BT" panose="020B0403020202020204" pitchFamily="34" charset="0"/>
                <a:ea typeface="微软雅黑" panose="020B0503020204020204" pitchFamily="34" charset="-122"/>
                <a:cs typeface="LilyUPC" panose="020B0604020202020204" pitchFamily="34" charset="-34"/>
                <a:sym typeface="微软雅黑" panose="020B0503020204020204" pitchFamily="34" charset="-122"/>
              </a:rPr>
              <a:t>future</a:t>
            </a:r>
            <a:endParaRPr lang="zh-CN" altLang="en-US" spc="600" dirty="0">
              <a:solidFill>
                <a:schemeClr val="tx1">
                  <a:lumMod val="50000"/>
                  <a:lumOff val="50000"/>
                </a:schemeClr>
              </a:solidFill>
              <a:latin typeface="Swis721 Lt BT" panose="020B0403020202020204" pitchFamily="34" charset="0"/>
              <a:ea typeface="微软雅黑" panose="020B0503020204020204" pitchFamily="34" charset="-122"/>
              <a:cs typeface="LilyUPC" panose="020B0604020202020204" pitchFamily="34" charset="-34"/>
              <a:sym typeface="微软雅黑" panose="020B0503020204020204" pitchFamily="34" charset="-122"/>
            </a:endParaRPr>
          </a:p>
        </p:txBody>
      </p:sp>
      <p:sp>
        <p:nvSpPr>
          <p:cNvPr id="7" name="TextBox 7">
            <a:extLst>
              <a:ext uri="{FF2B5EF4-FFF2-40B4-BE49-F238E27FC236}">
                <a16:creationId xmlns:a16="http://schemas.microsoft.com/office/drawing/2014/main" id="{BEF6D50F-D174-4979-85D5-A2DF147417A8}"/>
              </a:ext>
            </a:extLst>
          </p:cNvPr>
          <p:cNvSpPr>
            <a:spLocks noChangeArrowheads="1"/>
          </p:cNvSpPr>
          <p:nvPr/>
        </p:nvSpPr>
        <p:spPr bwMode="auto">
          <a:xfrm>
            <a:off x="6493917" y="2928975"/>
            <a:ext cx="482079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r" fontAlgn="auto">
              <a:spcBef>
                <a:spcPts val="0"/>
              </a:spcBef>
              <a:spcAft>
                <a:spcPts val="0"/>
              </a:spcAft>
              <a:defRPr/>
            </a:pPr>
            <a:r>
              <a:rPr lang="zh-CN" altLang="en-US" sz="5400" b="1" spc="600" dirty="0">
                <a:solidFill>
                  <a:srgbClr val="F57FB0"/>
                </a:solidFill>
                <a:latin typeface="微软雅黑" panose="020B0503020204020204" pitchFamily="34" charset="-122"/>
                <a:ea typeface="微软雅黑" panose="020B0503020204020204" pitchFamily="34" charset="-122"/>
                <a:sym typeface="微软雅黑" panose="020B0503020204020204" pitchFamily="34" charset="-122"/>
              </a:rPr>
              <a:t>未来展望</a:t>
            </a:r>
          </a:p>
        </p:txBody>
      </p:sp>
    </p:spTree>
    <p:extLst>
      <p:ext uri="{BB962C8B-B14F-4D97-AF65-F5344CB8AC3E}">
        <p14:creationId xmlns:p14="http://schemas.microsoft.com/office/powerpoint/2010/main" val="3918236922"/>
      </p:ext>
    </p:extLst>
  </p:cSld>
  <p:clrMapOvr>
    <a:masterClrMapping/>
  </p:clrMapOvr>
  <mc:AlternateContent xmlns:mc="http://schemas.openxmlformats.org/markup-compatibility/2006" xmlns:p14="http://schemas.microsoft.com/office/powerpoint/2010/main">
    <mc:Choice Requires="p14">
      <p:transition spd="slow" p14:dur="1250" advClick="0">
        <p14:prism isInverted="1"/>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iterate type="lt">
                                    <p:tmPct val="50000"/>
                                  </p:iterate>
                                  <p:childTnLst>
                                    <p:set>
                                      <p:cBhvr>
                                        <p:cTn id="6" dur="1" fill="hold">
                                          <p:stCondLst>
                                            <p:cond delay="0"/>
                                          </p:stCondLst>
                                        </p:cTn>
                                        <p:tgtEl>
                                          <p:spTgt spid="6"/>
                                        </p:tgtEl>
                                        <p:attrNameLst>
                                          <p:attrName>style.visibility</p:attrName>
                                        </p:attrNameLst>
                                      </p:cBhvr>
                                      <p:to>
                                        <p:strVal val="visible"/>
                                      </p:to>
                                    </p:set>
                                    <p:anim calcmode="lin" valueType="num">
                                      <p:cBhvr>
                                        <p:cTn id="7" dur="250" fill="hold"/>
                                        <p:tgtEl>
                                          <p:spTgt spid="6"/>
                                        </p:tgtEl>
                                        <p:attrNameLst>
                                          <p:attrName>ppt_w</p:attrName>
                                        </p:attrNameLst>
                                      </p:cBhvr>
                                      <p:tavLst>
                                        <p:tav tm="0">
                                          <p:val>
                                            <p:fltVal val="0"/>
                                          </p:val>
                                        </p:tav>
                                        <p:tav tm="100000">
                                          <p:val>
                                            <p:strVal val="#ppt_w"/>
                                          </p:val>
                                        </p:tav>
                                      </p:tavLst>
                                    </p:anim>
                                    <p:anim calcmode="lin" valueType="num">
                                      <p:cBhvr>
                                        <p:cTn id="8" dur="250" fill="hold"/>
                                        <p:tgtEl>
                                          <p:spTgt spid="6"/>
                                        </p:tgtEl>
                                        <p:attrNameLst>
                                          <p:attrName>ppt_h</p:attrName>
                                        </p:attrNameLst>
                                      </p:cBhvr>
                                      <p:tavLst>
                                        <p:tav tm="0">
                                          <p:val>
                                            <p:fltVal val="0"/>
                                          </p:val>
                                        </p:tav>
                                        <p:tav tm="100000">
                                          <p:val>
                                            <p:strVal val="#ppt_h"/>
                                          </p:val>
                                        </p:tav>
                                      </p:tavLst>
                                    </p:anim>
                                    <p:animEffect transition="in" filter="fade">
                                      <p:cBhvr>
                                        <p:cTn id="9" dur="250"/>
                                        <p:tgtEl>
                                          <p:spTgt spid="6"/>
                                        </p:tgtEl>
                                      </p:cBhvr>
                                    </p:animEffect>
                                  </p:childTnLst>
                                </p:cTn>
                              </p:par>
                            </p:childTnLst>
                          </p:cTn>
                        </p:par>
                        <p:par>
                          <p:cTn id="10" fill="hold">
                            <p:stCondLst>
                              <p:cond delay="875"/>
                            </p:stCondLst>
                            <p:childTnLst>
                              <p:par>
                                <p:cTn id="11" presetID="53" presetClass="entr" presetSubtype="16" fill="hold" grpId="0" nodeType="afterEffect">
                                  <p:stCondLst>
                                    <p:cond delay="0"/>
                                  </p:stCondLst>
                                  <p:iterate type="lt">
                                    <p:tmPct val="10000"/>
                                  </p:iterate>
                                  <p:childTnLst>
                                    <p:set>
                                      <p:cBhvr>
                                        <p:cTn id="12" dur="1" fill="hold">
                                          <p:stCondLst>
                                            <p:cond delay="0"/>
                                          </p:stCondLst>
                                        </p:cTn>
                                        <p:tgtEl>
                                          <p:spTgt spid="7"/>
                                        </p:tgtEl>
                                        <p:attrNameLst>
                                          <p:attrName>style.visibility</p:attrName>
                                        </p:attrNameLst>
                                      </p:cBhvr>
                                      <p:to>
                                        <p:strVal val="visible"/>
                                      </p:to>
                                    </p:set>
                                    <p:anim calcmode="lin" valueType="num">
                                      <p:cBhvr>
                                        <p:cTn id="13" dur="1000" fill="hold"/>
                                        <p:tgtEl>
                                          <p:spTgt spid="7"/>
                                        </p:tgtEl>
                                        <p:attrNameLst>
                                          <p:attrName>ppt_w</p:attrName>
                                        </p:attrNameLst>
                                      </p:cBhvr>
                                      <p:tavLst>
                                        <p:tav tm="0">
                                          <p:val>
                                            <p:fltVal val="0"/>
                                          </p:val>
                                        </p:tav>
                                        <p:tav tm="100000">
                                          <p:val>
                                            <p:strVal val="#ppt_w"/>
                                          </p:val>
                                        </p:tav>
                                      </p:tavLst>
                                    </p:anim>
                                    <p:anim calcmode="lin" valueType="num">
                                      <p:cBhvr>
                                        <p:cTn id="14" dur="1000" fill="hold"/>
                                        <p:tgtEl>
                                          <p:spTgt spid="7"/>
                                        </p:tgtEl>
                                        <p:attrNameLst>
                                          <p:attrName>ppt_h</p:attrName>
                                        </p:attrNameLst>
                                      </p:cBhvr>
                                      <p:tavLst>
                                        <p:tav tm="0">
                                          <p:val>
                                            <p:fltVal val="0"/>
                                          </p:val>
                                        </p:tav>
                                        <p:tav tm="100000">
                                          <p:val>
                                            <p:strVal val="#ppt_h"/>
                                          </p:val>
                                        </p:tav>
                                      </p:tavLst>
                                    </p:anim>
                                    <p:animEffect transition="in" filter="fade">
                                      <p:cBhvr>
                                        <p:cTn id="15" dur="1000"/>
                                        <p:tgtEl>
                                          <p:spTgt spid="7"/>
                                        </p:tgtEl>
                                      </p:cBhvr>
                                    </p:animEffect>
                                  </p:childTnLst>
                                </p:cTn>
                              </p:par>
                            </p:childTnLst>
                          </p:cTn>
                        </p:par>
                        <p:par>
                          <p:cTn id="16" fill="hold">
                            <p:stCondLst>
                              <p:cond delay="2175"/>
                            </p:stCondLst>
                            <p:childTnLst>
                              <p:par>
                                <p:cTn id="17" presetID="38" presetClass="entr" presetSubtype="0" accel="50000" fill="hold" grpId="0" nodeType="afterEffect">
                                  <p:stCondLst>
                                    <p:cond delay="0"/>
                                  </p:stCondLst>
                                  <p:iterate type="lt">
                                    <p:tmPct val="50000"/>
                                  </p:iterate>
                                  <p:childTnLst>
                                    <p:set>
                                      <p:cBhvr>
                                        <p:cTn id="18" dur="1" fill="hold">
                                          <p:stCondLst>
                                            <p:cond delay="0"/>
                                          </p:stCondLst>
                                        </p:cTn>
                                        <p:tgtEl>
                                          <p:spTgt spid="4"/>
                                        </p:tgtEl>
                                        <p:attrNameLst>
                                          <p:attrName>style.visibility</p:attrName>
                                        </p:attrNameLst>
                                      </p:cBhvr>
                                      <p:to>
                                        <p:strVal val="visible"/>
                                      </p:to>
                                    </p:set>
                                    <p:set>
                                      <p:cBhvr>
                                        <p:cTn id="19" dur="46" fill="hold">
                                          <p:stCondLst>
                                            <p:cond delay="0"/>
                                          </p:stCondLst>
                                        </p:cTn>
                                        <p:tgtEl>
                                          <p:spTgt spid="4"/>
                                        </p:tgtEl>
                                        <p:attrNameLst>
                                          <p:attrName>style.rotation</p:attrName>
                                        </p:attrNameLst>
                                      </p:cBhvr>
                                      <p:to>
                                        <p:strVal val="-45.0"/>
                                      </p:to>
                                    </p:set>
                                    <p:anim calcmode="lin" valueType="num">
                                      <p:cBhvr>
                                        <p:cTn id="20" dur="46" fill="hold">
                                          <p:stCondLst>
                                            <p:cond delay="46"/>
                                          </p:stCondLst>
                                        </p:cTn>
                                        <p:tgtEl>
                                          <p:spTgt spid="4"/>
                                        </p:tgtEl>
                                        <p:attrNameLst>
                                          <p:attrName>style.rotation</p:attrName>
                                        </p:attrNameLst>
                                      </p:cBhvr>
                                      <p:tavLst>
                                        <p:tav tm="0">
                                          <p:val>
                                            <p:fltVal val="-45"/>
                                          </p:val>
                                        </p:tav>
                                        <p:tav tm="69900">
                                          <p:val>
                                            <p:fltVal val="45"/>
                                          </p:val>
                                        </p:tav>
                                        <p:tav tm="100000">
                                          <p:val>
                                            <p:fltVal val="0"/>
                                          </p:val>
                                        </p:tav>
                                      </p:tavLst>
                                    </p:anim>
                                    <p:anim calcmode="lin" valueType="num">
                                      <p:cBhvr>
                                        <p:cTn id="21" dur="46" fill="hold">
                                          <p:stCondLst>
                                            <p:cond delay="0"/>
                                          </p:stCondLst>
                                        </p:cTn>
                                        <p:tgtEl>
                                          <p:spTgt spid="4"/>
                                        </p:tgtEl>
                                        <p:attrNameLst>
                                          <p:attrName>ppt_y</p:attrName>
                                        </p:attrNameLst>
                                      </p:cBhvr>
                                      <p:tavLst>
                                        <p:tav tm="0">
                                          <p:val>
                                            <p:strVal val="#ppt_y-1"/>
                                          </p:val>
                                        </p:tav>
                                        <p:tav tm="100000">
                                          <p:val>
                                            <p:strVal val="#ppt_y-(0.354*#ppt_w-0.172*#ppt_h)"/>
                                          </p:val>
                                        </p:tav>
                                      </p:tavLst>
                                    </p:anim>
                                    <p:anim calcmode="lin" valueType="num">
                                      <p:cBhvr>
                                        <p:cTn id="22" dur="16" decel="50000" autoRev="1" fill="hold">
                                          <p:stCondLst>
                                            <p:cond delay="46"/>
                                          </p:stCondLst>
                                        </p:cTn>
                                        <p:tgtEl>
                                          <p:spTgt spid="4"/>
                                        </p:tgtEl>
                                        <p:attrNameLst>
                                          <p:attrName>ppt_y</p:attrName>
                                        </p:attrNameLst>
                                      </p:cBhvr>
                                      <p:tavLst>
                                        <p:tav tm="0">
                                          <p:val>
                                            <p:strVal val="#ppt_y-(0.354*#ppt_w-0.172*#ppt_h)"/>
                                          </p:val>
                                        </p:tav>
                                        <p:tav tm="100000">
                                          <p:val>
                                            <p:strVal val="#ppt_y-(0.354*#ppt_w-0.172*#ppt_h)-#ppt_h/2"/>
                                          </p:val>
                                        </p:tav>
                                      </p:tavLst>
                                    </p:anim>
                                    <p:anim calcmode="lin" valueType="num">
                                      <p:cBhvr>
                                        <p:cTn id="23" dur="14" fill="hold">
                                          <p:stCondLst>
                                            <p:cond delay="86"/>
                                          </p:stCondLst>
                                        </p:cTn>
                                        <p:tgtEl>
                                          <p:spTgt spid="4"/>
                                        </p:tgtEl>
                                        <p:attrNameLst>
                                          <p:attrName>ppt_y</p:attrName>
                                        </p:attrNameLst>
                                      </p:cBhvr>
                                      <p:tavLst>
                                        <p:tav tm="0">
                                          <p:val>
                                            <p:strVal val="#ppt_y-(0.354*#ppt_w-0.172*#ppt_h)"/>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4" grpId="0"/>
      <p:bldP spid="7"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文本框 36">
            <a:extLst>
              <a:ext uri="{FF2B5EF4-FFF2-40B4-BE49-F238E27FC236}">
                <a16:creationId xmlns:a16="http://schemas.microsoft.com/office/drawing/2014/main" id="{AA900864-AD50-E998-E882-3B21A8C0FAC5}"/>
              </a:ext>
            </a:extLst>
          </p:cNvPr>
          <p:cNvSpPr txBox="1"/>
          <p:nvPr/>
        </p:nvSpPr>
        <p:spPr>
          <a:xfrm>
            <a:off x="723705" y="285287"/>
            <a:ext cx="752688" cy="715089"/>
          </a:xfrm>
          <a:prstGeom prst="roundRect">
            <a:avLst/>
          </a:prstGeom>
          <a:solidFill>
            <a:srgbClr val="F57FB0"/>
          </a:solidFill>
        </p:spPr>
        <p:txBody>
          <a:bodyPr wrap="square" rtlCol="0">
            <a:spAutoFit/>
          </a:bodyPr>
          <a:lstStyle/>
          <a:p>
            <a:pPr algn="ctr"/>
            <a:r>
              <a:rPr lang="en-US" altLang="zh-CN" sz="3600" b="1" dirty="0">
                <a:solidFill>
                  <a:schemeClr val="bg1"/>
                </a:solidFill>
                <a:latin typeface="Times New Roman" panose="02020603050405020304" pitchFamily="18" charset="0"/>
                <a:cs typeface="Times New Roman" panose="02020603050405020304" pitchFamily="18" charset="0"/>
              </a:rPr>
              <a:t>05</a:t>
            </a:r>
            <a:endParaRPr lang="zh-CN" altLang="en-US" sz="3600" b="1" dirty="0">
              <a:solidFill>
                <a:schemeClr val="bg1"/>
              </a:solidFill>
              <a:latin typeface="Times New Roman" panose="02020603050405020304" pitchFamily="18" charset="0"/>
              <a:cs typeface="Times New Roman" panose="02020603050405020304" pitchFamily="18" charset="0"/>
            </a:endParaRPr>
          </a:p>
        </p:txBody>
      </p:sp>
      <p:sp>
        <p:nvSpPr>
          <p:cNvPr id="38" name="文本框 37">
            <a:extLst>
              <a:ext uri="{FF2B5EF4-FFF2-40B4-BE49-F238E27FC236}">
                <a16:creationId xmlns:a16="http://schemas.microsoft.com/office/drawing/2014/main" id="{BFFD2310-9E14-FEAC-7525-5B69D3D9CFF6}"/>
              </a:ext>
            </a:extLst>
          </p:cNvPr>
          <p:cNvSpPr txBox="1"/>
          <p:nvPr/>
        </p:nvSpPr>
        <p:spPr>
          <a:xfrm>
            <a:off x="1487448" y="342966"/>
            <a:ext cx="4004976" cy="584775"/>
          </a:xfrm>
          <a:prstGeom prst="rect">
            <a:avLst/>
          </a:prstGeom>
          <a:noFill/>
        </p:spPr>
        <p:txBody>
          <a:bodyPr wrap="square" rtlCol="0">
            <a:spAutoFit/>
          </a:bodyPr>
          <a:lstStyle/>
          <a:p>
            <a:pPr fontAlgn="auto">
              <a:spcBef>
                <a:spcPts val="0"/>
              </a:spcBef>
              <a:spcAft>
                <a:spcPts val="0"/>
              </a:spcAft>
              <a:defRPr/>
            </a:pPr>
            <a:r>
              <a:rPr lang="zh-CN" altLang="en-US" sz="3200" b="1" spc="600" dirty="0">
                <a:solidFill>
                  <a:srgbClr val="F57FB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未来展望</a:t>
            </a:r>
          </a:p>
        </p:txBody>
      </p:sp>
      <p:sp>
        <p:nvSpPr>
          <p:cNvPr id="6" name="文本框 5">
            <a:extLst>
              <a:ext uri="{FF2B5EF4-FFF2-40B4-BE49-F238E27FC236}">
                <a16:creationId xmlns:a16="http://schemas.microsoft.com/office/drawing/2014/main" id="{CA96927E-C9E8-7895-E90D-4048EF797093}"/>
              </a:ext>
            </a:extLst>
          </p:cNvPr>
          <p:cNvSpPr txBox="1"/>
          <p:nvPr/>
        </p:nvSpPr>
        <p:spPr>
          <a:xfrm>
            <a:off x="723705" y="1268760"/>
            <a:ext cx="4196983" cy="523220"/>
          </a:xfrm>
          <a:prstGeom prst="rect">
            <a:avLst/>
          </a:prstGeom>
          <a:noFill/>
        </p:spPr>
        <p:txBody>
          <a:bodyPr wrap="none" rtlCol="0">
            <a:spAutoFit/>
          </a:bodyPr>
          <a:lstStyle/>
          <a:p>
            <a:r>
              <a:rPr kumimoji="1" lang="zh-CN" altLang="en-US" sz="2800" dirty="0">
                <a:latin typeface="Times New Roman" panose="02020603050405020304" pitchFamily="18" charset="0"/>
                <a:cs typeface="Times New Roman" panose="02020603050405020304" pitchFamily="18" charset="0"/>
              </a:rPr>
              <a:t>模型提升与进一步提高：</a:t>
            </a:r>
          </a:p>
        </p:txBody>
      </p:sp>
      <p:grpSp>
        <p:nvGrpSpPr>
          <p:cNvPr id="4" name="组合 3">
            <a:extLst>
              <a:ext uri="{FF2B5EF4-FFF2-40B4-BE49-F238E27FC236}">
                <a16:creationId xmlns:a16="http://schemas.microsoft.com/office/drawing/2014/main" id="{F5255329-DDFF-5F5B-0367-AFA10AA29C9F}"/>
              </a:ext>
            </a:extLst>
          </p:cNvPr>
          <p:cNvGrpSpPr/>
          <p:nvPr/>
        </p:nvGrpSpPr>
        <p:grpSpPr>
          <a:xfrm>
            <a:off x="407368" y="2132999"/>
            <a:ext cx="11377264" cy="3275451"/>
            <a:chOff x="119336" y="2475772"/>
            <a:chExt cx="11953328" cy="3441297"/>
          </a:xfrm>
        </p:grpSpPr>
        <p:pic>
          <p:nvPicPr>
            <p:cNvPr id="2" name="图片 1">
              <a:extLst>
                <a:ext uri="{FF2B5EF4-FFF2-40B4-BE49-F238E27FC236}">
                  <a16:creationId xmlns:a16="http://schemas.microsoft.com/office/drawing/2014/main" id="{333BB241-5416-8F82-C0F7-C7E0E9108182}"/>
                </a:ext>
              </a:extLst>
            </p:cNvPr>
            <p:cNvPicPr>
              <a:picLocks noChangeAspect="1"/>
            </p:cNvPicPr>
            <p:nvPr/>
          </p:nvPicPr>
          <p:blipFill rotWithShape="1">
            <a:blip r:embed="rId3"/>
            <a:srcRect r="21216"/>
            <a:stretch/>
          </p:blipFill>
          <p:spPr>
            <a:xfrm>
              <a:off x="119336" y="3059640"/>
              <a:ext cx="5760639" cy="2857429"/>
            </a:xfrm>
            <a:prstGeom prst="rect">
              <a:avLst/>
            </a:prstGeom>
          </p:spPr>
        </p:pic>
        <p:sp>
          <p:nvSpPr>
            <p:cNvPr id="8" name="文本框 7">
              <a:extLst>
                <a:ext uri="{FF2B5EF4-FFF2-40B4-BE49-F238E27FC236}">
                  <a16:creationId xmlns:a16="http://schemas.microsoft.com/office/drawing/2014/main" id="{326087AE-7E49-85BD-5591-759681A3BAF6}"/>
                </a:ext>
              </a:extLst>
            </p:cNvPr>
            <p:cNvSpPr txBox="1"/>
            <p:nvPr/>
          </p:nvSpPr>
          <p:spPr>
            <a:xfrm>
              <a:off x="2301291" y="2475772"/>
              <a:ext cx="1396729" cy="523220"/>
            </a:xfrm>
            <a:prstGeom prst="rect">
              <a:avLst/>
            </a:prstGeom>
            <a:noFill/>
          </p:spPr>
          <p:txBody>
            <a:bodyPr wrap="none" rtlCol="0">
              <a:spAutoFit/>
            </a:bodyPr>
            <a:lstStyle/>
            <a:p>
              <a:r>
                <a:rPr kumimoji="1" lang="en-US" altLang="zh-CN" sz="2800" dirty="0">
                  <a:latin typeface="Times New Roman" panose="02020603050405020304" pitchFamily="18" charset="0"/>
                  <a:cs typeface="Times New Roman" panose="02020603050405020304" pitchFamily="18" charset="0"/>
                </a:rPr>
                <a:t>VQVAE</a:t>
              </a:r>
              <a:endParaRPr kumimoji="1" lang="zh-CN" altLang="en-US" sz="2800" dirty="0">
                <a:latin typeface="Times New Roman" panose="02020603050405020304" pitchFamily="18" charset="0"/>
                <a:cs typeface="Times New Roman" panose="02020603050405020304" pitchFamily="18" charset="0"/>
              </a:endParaRPr>
            </a:p>
          </p:txBody>
        </p:sp>
        <p:pic>
          <p:nvPicPr>
            <p:cNvPr id="3" name="图片 2">
              <a:extLst>
                <a:ext uri="{FF2B5EF4-FFF2-40B4-BE49-F238E27FC236}">
                  <a16:creationId xmlns:a16="http://schemas.microsoft.com/office/drawing/2014/main" id="{9AC1B985-C0BB-D70F-2F48-358E6AD36B42}"/>
                </a:ext>
              </a:extLst>
            </p:cNvPr>
            <p:cNvPicPr>
              <a:picLocks noChangeAspect="1"/>
            </p:cNvPicPr>
            <p:nvPr/>
          </p:nvPicPr>
          <p:blipFill>
            <a:blip r:embed="rId4"/>
            <a:stretch>
              <a:fillRect/>
            </a:stretch>
          </p:blipFill>
          <p:spPr>
            <a:xfrm>
              <a:off x="6312027" y="3059640"/>
              <a:ext cx="5760637" cy="2857429"/>
            </a:xfrm>
            <a:prstGeom prst="rect">
              <a:avLst/>
            </a:prstGeom>
          </p:spPr>
        </p:pic>
        <p:sp>
          <p:nvSpPr>
            <p:cNvPr id="9" name="文本框 8">
              <a:extLst>
                <a:ext uri="{FF2B5EF4-FFF2-40B4-BE49-F238E27FC236}">
                  <a16:creationId xmlns:a16="http://schemas.microsoft.com/office/drawing/2014/main" id="{85ECAD89-AC7E-7284-7BAE-FC868DDD9EE4}"/>
                </a:ext>
              </a:extLst>
            </p:cNvPr>
            <p:cNvSpPr txBox="1"/>
            <p:nvPr/>
          </p:nvSpPr>
          <p:spPr>
            <a:xfrm>
              <a:off x="7921837" y="2475772"/>
              <a:ext cx="2541017" cy="523220"/>
            </a:xfrm>
            <a:prstGeom prst="rect">
              <a:avLst/>
            </a:prstGeom>
            <a:noFill/>
          </p:spPr>
          <p:txBody>
            <a:bodyPr wrap="none" rtlCol="0">
              <a:spAutoFit/>
            </a:bodyPr>
            <a:lstStyle/>
            <a:p>
              <a:r>
                <a:rPr kumimoji="1" lang="en-US" altLang="zh-CN" sz="2800" dirty="0">
                  <a:latin typeface="Times New Roman" panose="02020603050405020304" pitchFamily="18" charset="0"/>
                  <a:cs typeface="Times New Roman" panose="02020603050405020304" pitchFamily="18" charset="0"/>
                </a:rPr>
                <a:t>Diffusion</a:t>
              </a:r>
              <a:r>
                <a:rPr kumimoji="1" lang="zh-CN" altLang="en-US" sz="2800" dirty="0">
                  <a:latin typeface="Times New Roman" panose="02020603050405020304" pitchFamily="18" charset="0"/>
                  <a:cs typeface="Times New Roman" panose="02020603050405020304" pitchFamily="18" charset="0"/>
                </a:rPr>
                <a:t> </a:t>
              </a:r>
              <a:r>
                <a:rPr kumimoji="1" lang="en-US" altLang="zh-CN" sz="2800" dirty="0">
                  <a:latin typeface="Times New Roman" panose="02020603050405020304" pitchFamily="18" charset="0"/>
                  <a:cs typeface="Times New Roman" panose="02020603050405020304" pitchFamily="18" charset="0"/>
                </a:rPr>
                <a:t>model</a:t>
              </a:r>
              <a:endParaRPr kumimoji="1" lang="zh-CN" altLang="en-US" sz="2800" dirty="0">
                <a:latin typeface="Times New Roman" panose="02020603050405020304" pitchFamily="18" charset="0"/>
                <a:cs typeface="Times New Roman" panose="02020603050405020304" pitchFamily="18" charset="0"/>
              </a:endParaRPr>
            </a:p>
          </p:txBody>
        </p:sp>
      </p:grpSp>
      <p:sp>
        <p:nvSpPr>
          <p:cNvPr id="10" name="文本框 9">
            <a:extLst>
              <a:ext uri="{FF2B5EF4-FFF2-40B4-BE49-F238E27FC236}">
                <a16:creationId xmlns:a16="http://schemas.microsoft.com/office/drawing/2014/main" id="{8C4D72C6-0BDC-3CC0-EC7E-DD206844B45E}"/>
              </a:ext>
            </a:extLst>
          </p:cNvPr>
          <p:cNvSpPr txBox="1"/>
          <p:nvPr/>
        </p:nvSpPr>
        <p:spPr>
          <a:xfrm>
            <a:off x="568535" y="5935190"/>
            <a:ext cx="4405052" cy="646331"/>
          </a:xfrm>
          <a:prstGeom prst="rect">
            <a:avLst/>
          </a:prstGeom>
          <a:noFill/>
        </p:spPr>
        <p:txBody>
          <a:bodyPr wrap="none" rtlCol="0">
            <a:spAutoFit/>
          </a:bodyPr>
          <a:lstStyle/>
          <a:p>
            <a:r>
              <a:rPr kumimoji="1" lang="en-US" altLang="zh-CN" dirty="0"/>
              <a:t>Source:</a:t>
            </a:r>
            <a:r>
              <a:rPr kumimoji="1" lang="zh-CN" altLang="en-US" dirty="0"/>
              <a:t> </a:t>
            </a:r>
            <a:r>
              <a:rPr lang="en-US" altLang="zh-CN" dirty="0">
                <a:hlinkClick r:id="rId5"/>
              </a:rPr>
              <a:t>Rombach &amp; Blattmann, et al. (2022). </a:t>
            </a:r>
            <a:endParaRPr lang="en-US" altLang="zh-CN" dirty="0"/>
          </a:p>
          <a:p>
            <a:r>
              <a:rPr kumimoji="1" lang="en-US" altLang="zh-CN" dirty="0"/>
              <a:t>Source:</a:t>
            </a:r>
            <a:r>
              <a:rPr kumimoji="1" lang="zh-CN" altLang="en-US" dirty="0"/>
              <a:t> </a:t>
            </a:r>
            <a:r>
              <a:rPr lang="en-US" altLang="zh-CN" dirty="0">
                <a:hlinkClick r:id="rId6"/>
              </a:rPr>
              <a:t>Oord</a:t>
            </a:r>
            <a:r>
              <a:rPr lang="zh-CN" altLang="en-US" dirty="0">
                <a:hlinkClick r:id="rId6"/>
              </a:rPr>
              <a:t> </a:t>
            </a:r>
            <a:r>
              <a:rPr lang="en-US" altLang="zh-CN" dirty="0">
                <a:hlinkClick r:id="rId6"/>
              </a:rPr>
              <a:t>et</a:t>
            </a:r>
            <a:r>
              <a:rPr lang="zh-CN" altLang="en-US" dirty="0">
                <a:hlinkClick r:id="rId6"/>
              </a:rPr>
              <a:t> </a:t>
            </a:r>
            <a:r>
              <a:rPr lang="en-US" altLang="zh-CN" dirty="0">
                <a:hlinkClick r:id="rId6"/>
              </a:rPr>
              <a:t>al.</a:t>
            </a:r>
            <a:r>
              <a:rPr lang="zh-CN" altLang="en-US" dirty="0">
                <a:hlinkClick r:id="rId6"/>
              </a:rPr>
              <a:t> </a:t>
            </a:r>
            <a:r>
              <a:rPr lang="en-US" altLang="zh-CN" dirty="0">
                <a:hlinkClick r:id="rId6"/>
              </a:rPr>
              <a:t>(2017)</a:t>
            </a:r>
            <a:r>
              <a:rPr lang="en-US" altLang="zh-CN" dirty="0"/>
              <a:t>.</a:t>
            </a:r>
            <a:endParaRPr kumimoji="1" lang="zh-CN" altLang="en-US" dirty="0"/>
          </a:p>
        </p:txBody>
      </p:sp>
    </p:spTree>
    <p:extLst>
      <p:ext uri="{BB962C8B-B14F-4D97-AF65-F5344CB8AC3E}">
        <p14:creationId xmlns:p14="http://schemas.microsoft.com/office/powerpoint/2010/main" val="379765617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文本框 36">
            <a:extLst>
              <a:ext uri="{FF2B5EF4-FFF2-40B4-BE49-F238E27FC236}">
                <a16:creationId xmlns:a16="http://schemas.microsoft.com/office/drawing/2014/main" id="{AA900864-AD50-E998-E882-3B21A8C0FAC5}"/>
              </a:ext>
            </a:extLst>
          </p:cNvPr>
          <p:cNvSpPr txBox="1"/>
          <p:nvPr/>
        </p:nvSpPr>
        <p:spPr>
          <a:xfrm>
            <a:off x="723705" y="285287"/>
            <a:ext cx="752688" cy="715089"/>
          </a:xfrm>
          <a:prstGeom prst="roundRect">
            <a:avLst/>
          </a:prstGeom>
          <a:solidFill>
            <a:srgbClr val="F57FB0"/>
          </a:solidFill>
        </p:spPr>
        <p:txBody>
          <a:bodyPr wrap="square" rtlCol="0">
            <a:spAutoFit/>
          </a:bodyPr>
          <a:lstStyle/>
          <a:p>
            <a:pPr algn="ctr"/>
            <a:r>
              <a:rPr lang="en-US" altLang="zh-CN" sz="3600" b="1" dirty="0">
                <a:solidFill>
                  <a:schemeClr val="bg1"/>
                </a:solidFill>
                <a:latin typeface="Times New Roman" panose="02020603050405020304" pitchFamily="18" charset="0"/>
                <a:cs typeface="Times New Roman" panose="02020603050405020304" pitchFamily="18" charset="0"/>
              </a:rPr>
              <a:t>05</a:t>
            </a:r>
            <a:endParaRPr lang="zh-CN" altLang="en-US" sz="3600" b="1" dirty="0">
              <a:solidFill>
                <a:schemeClr val="bg1"/>
              </a:solidFill>
              <a:latin typeface="Times New Roman" panose="02020603050405020304" pitchFamily="18" charset="0"/>
              <a:cs typeface="Times New Roman" panose="02020603050405020304" pitchFamily="18" charset="0"/>
            </a:endParaRPr>
          </a:p>
        </p:txBody>
      </p:sp>
      <p:sp>
        <p:nvSpPr>
          <p:cNvPr id="38" name="文本框 37">
            <a:extLst>
              <a:ext uri="{FF2B5EF4-FFF2-40B4-BE49-F238E27FC236}">
                <a16:creationId xmlns:a16="http://schemas.microsoft.com/office/drawing/2014/main" id="{BFFD2310-9E14-FEAC-7525-5B69D3D9CFF6}"/>
              </a:ext>
            </a:extLst>
          </p:cNvPr>
          <p:cNvSpPr txBox="1"/>
          <p:nvPr/>
        </p:nvSpPr>
        <p:spPr>
          <a:xfrm>
            <a:off x="1487448" y="342966"/>
            <a:ext cx="4004976" cy="584775"/>
          </a:xfrm>
          <a:prstGeom prst="rect">
            <a:avLst/>
          </a:prstGeom>
          <a:noFill/>
        </p:spPr>
        <p:txBody>
          <a:bodyPr wrap="square" rtlCol="0">
            <a:spAutoFit/>
          </a:bodyPr>
          <a:lstStyle/>
          <a:p>
            <a:pPr fontAlgn="auto">
              <a:spcBef>
                <a:spcPts val="0"/>
              </a:spcBef>
              <a:spcAft>
                <a:spcPts val="0"/>
              </a:spcAft>
              <a:defRPr/>
            </a:pPr>
            <a:r>
              <a:rPr lang="zh-CN" altLang="en-US" sz="3200" b="1" spc="600" dirty="0">
                <a:solidFill>
                  <a:srgbClr val="F57FB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未来展望</a:t>
            </a:r>
          </a:p>
        </p:txBody>
      </p:sp>
      <p:sp>
        <p:nvSpPr>
          <p:cNvPr id="6" name="文本框 5">
            <a:extLst>
              <a:ext uri="{FF2B5EF4-FFF2-40B4-BE49-F238E27FC236}">
                <a16:creationId xmlns:a16="http://schemas.microsoft.com/office/drawing/2014/main" id="{CA96927E-C9E8-7895-E90D-4048EF797093}"/>
              </a:ext>
            </a:extLst>
          </p:cNvPr>
          <p:cNvSpPr txBox="1"/>
          <p:nvPr/>
        </p:nvSpPr>
        <p:spPr>
          <a:xfrm>
            <a:off x="723705" y="1268760"/>
            <a:ext cx="2698175" cy="523220"/>
          </a:xfrm>
          <a:prstGeom prst="rect">
            <a:avLst/>
          </a:prstGeom>
          <a:noFill/>
        </p:spPr>
        <p:txBody>
          <a:bodyPr wrap="none" rtlCol="0">
            <a:spAutoFit/>
          </a:bodyPr>
          <a:lstStyle/>
          <a:p>
            <a:r>
              <a:rPr kumimoji="1" lang="zh-CN" altLang="en-US" sz="2800" dirty="0">
                <a:latin typeface="Times New Roman" panose="02020603050405020304" pitchFamily="18" charset="0"/>
                <a:cs typeface="Times New Roman" panose="02020603050405020304" pitchFamily="18" charset="0"/>
              </a:rPr>
              <a:t>下一步是什么？</a:t>
            </a:r>
          </a:p>
        </p:txBody>
      </p:sp>
      <p:grpSp>
        <p:nvGrpSpPr>
          <p:cNvPr id="3" name="组合 2">
            <a:extLst>
              <a:ext uri="{FF2B5EF4-FFF2-40B4-BE49-F238E27FC236}">
                <a16:creationId xmlns:a16="http://schemas.microsoft.com/office/drawing/2014/main" id="{5D79038D-14AF-2B7C-5AF1-0184C58C8D6E}"/>
              </a:ext>
            </a:extLst>
          </p:cNvPr>
          <p:cNvGrpSpPr/>
          <p:nvPr/>
        </p:nvGrpSpPr>
        <p:grpSpPr>
          <a:xfrm>
            <a:off x="839416" y="1988840"/>
            <a:ext cx="4004976" cy="4429323"/>
            <a:chOff x="839416" y="1988840"/>
            <a:chExt cx="4004976" cy="4429323"/>
          </a:xfrm>
        </p:grpSpPr>
        <p:pic>
          <p:nvPicPr>
            <p:cNvPr id="2" name="图片 1">
              <a:extLst>
                <a:ext uri="{FF2B5EF4-FFF2-40B4-BE49-F238E27FC236}">
                  <a16:creationId xmlns:a16="http://schemas.microsoft.com/office/drawing/2014/main" id="{6F2C903C-07C9-1E08-D522-EC3DF4344E5F}"/>
                </a:ext>
              </a:extLst>
            </p:cNvPr>
            <p:cNvPicPr>
              <a:picLocks noChangeAspect="1"/>
            </p:cNvPicPr>
            <p:nvPr/>
          </p:nvPicPr>
          <p:blipFill>
            <a:blip r:embed="rId3"/>
            <a:stretch>
              <a:fillRect/>
            </a:stretch>
          </p:blipFill>
          <p:spPr>
            <a:xfrm>
              <a:off x="839416" y="2545740"/>
              <a:ext cx="4004976" cy="3872423"/>
            </a:xfrm>
            <a:prstGeom prst="rect">
              <a:avLst/>
            </a:prstGeom>
          </p:spPr>
        </p:pic>
        <p:sp>
          <p:nvSpPr>
            <p:cNvPr id="7" name="文本框 6">
              <a:extLst>
                <a:ext uri="{FF2B5EF4-FFF2-40B4-BE49-F238E27FC236}">
                  <a16:creationId xmlns:a16="http://schemas.microsoft.com/office/drawing/2014/main" id="{56B5C91F-71AA-DB2F-71BD-89ECF909EF21}"/>
                </a:ext>
              </a:extLst>
            </p:cNvPr>
            <p:cNvSpPr txBox="1"/>
            <p:nvPr/>
          </p:nvSpPr>
          <p:spPr>
            <a:xfrm>
              <a:off x="1294237" y="1988840"/>
              <a:ext cx="3095335" cy="461665"/>
            </a:xfrm>
            <a:prstGeom prst="rect">
              <a:avLst/>
            </a:prstGeom>
            <a:noFill/>
          </p:spPr>
          <p:txBody>
            <a:bodyPr wrap="none" rtlCol="0">
              <a:spAutoFit/>
            </a:bodyPr>
            <a:lstStyle/>
            <a:p>
              <a:pPr algn="ctr"/>
              <a:r>
                <a:rPr kumimoji="1" lang="en-US" altLang="zh-CN" sz="2400" dirty="0">
                  <a:latin typeface="Times New Roman" panose="02020603050405020304" pitchFamily="18" charset="0"/>
                  <a:cs typeface="Times New Roman" panose="02020603050405020304" pitchFamily="18" charset="0"/>
                </a:rPr>
                <a:t>Spatial Transcriptomics</a:t>
              </a:r>
            </a:p>
          </p:txBody>
        </p:sp>
      </p:grpSp>
      <p:grpSp>
        <p:nvGrpSpPr>
          <p:cNvPr id="4" name="组合 3">
            <a:extLst>
              <a:ext uri="{FF2B5EF4-FFF2-40B4-BE49-F238E27FC236}">
                <a16:creationId xmlns:a16="http://schemas.microsoft.com/office/drawing/2014/main" id="{7A75B09C-D460-04DD-DE31-8F1EB0E1E4C4}"/>
              </a:ext>
            </a:extLst>
          </p:cNvPr>
          <p:cNvGrpSpPr/>
          <p:nvPr/>
        </p:nvGrpSpPr>
        <p:grpSpPr>
          <a:xfrm>
            <a:off x="5315489" y="1513393"/>
            <a:ext cx="6876511" cy="4589219"/>
            <a:chOff x="5303912" y="1528450"/>
            <a:chExt cx="6876511" cy="4589219"/>
          </a:xfrm>
        </p:grpSpPr>
        <p:sp>
          <p:nvSpPr>
            <p:cNvPr id="9" name="文本框 8">
              <a:extLst>
                <a:ext uri="{FF2B5EF4-FFF2-40B4-BE49-F238E27FC236}">
                  <a16:creationId xmlns:a16="http://schemas.microsoft.com/office/drawing/2014/main" id="{05C341E1-4AC3-77EE-ED66-B2C63BD60DD5}"/>
                </a:ext>
              </a:extLst>
            </p:cNvPr>
            <p:cNvSpPr txBox="1"/>
            <p:nvPr/>
          </p:nvSpPr>
          <p:spPr>
            <a:xfrm>
              <a:off x="5303912" y="1528450"/>
              <a:ext cx="5416868" cy="830997"/>
            </a:xfrm>
            <a:prstGeom prst="rect">
              <a:avLst/>
            </a:prstGeom>
            <a:noFill/>
          </p:spPr>
          <p:txBody>
            <a:bodyPr wrap="none" rtlCol="0">
              <a:spAutoFit/>
            </a:bodyPr>
            <a:lstStyle/>
            <a:p>
              <a:r>
                <a:rPr kumimoji="1" lang="zh-CN" altLang="en-US" sz="2400" dirty="0">
                  <a:latin typeface="Times New Roman" panose="02020603050405020304" pitchFamily="18" charset="0"/>
                  <a:cs typeface="Times New Roman" panose="02020603050405020304" pitchFamily="18" charset="0"/>
                </a:rPr>
                <a:t>现实情况下的细胞往往不是单独存在的</a:t>
              </a:r>
              <a:endParaRPr kumimoji="1" lang="en-US" altLang="zh-CN" sz="2400" dirty="0">
                <a:latin typeface="Times New Roman" panose="02020603050405020304" pitchFamily="18" charset="0"/>
                <a:cs typeface="Times New Roman" panose="02020603050405020304" pitchFamily="18" charset="0"/>
              </a:endParaRPr>
            </a:p>
            <a:p>
              <a:r>
                <a:rPr kumimoji="1" lang="zh-CN" altLang="en-US" sz="2400" dirty="0">
                  <a:latin typeface="Times New Roman" panose="02020603050405020304" pitchFamily="18" charset="0"/>
                  <a:cs typeface="Times New Roman" panose="02020603050405020304" pitchFamily="18" charset="0"/>
                </a:rPr>
                <a:t>而是组成被称为组织</a:t>
              </a:r>
              <a:r>
                <a:rPr kumimoji="1" lang="en-US" altLang="zh-CN" sz="2400" dirty="0">
                  <a:latin typeface="Times New Roman" panose="02020603050405020304" pitchFamily="18" charset="0"/>
                  <a:cs typeface="Times New Roman" panose="02020603050405020304" pitchFamily="18" charset="0"/>
                </a:rPr>
                <a:t>(Tissue)</a:t>
              </a:r>
              <a:r>
                <a:rPr kumimoji="1" lang="zh-CN" altLang="en-US" sz="2400" dirty="0">
                  <a:latin typeface="Times New Roman" panose="02020603050405020304" pitchFamily="18" charset="0"/>
                  <a:cs typeface="Times New Roman" panose="02020603050405020304" pitchFamily="18" charset="0"/>
                </a:rPr>
                <a:t>的结构。</a:t>
              </a:r>
              <a:endParaRPr kumimoji="1" lang="en-US" altLang="zh-CN" sz="2400" dirty="0">
                <a:latin typeface="Times New Roman" panose="02020603050405020304" pitchFamily="18" charset="0"/>
                <a:cs typeface="Times New Roman" panose="02020603050405020304" pitchFamily="18" charset="0"/>
              </a:endParaRPr>
            </a:p>
          </p:txBody>
        </p:sp>
        <p:sp>
          <p:nvSpPr>
            <p:cNvPr id="10" name="文本框 9">
              <a:extLst>
                <a:ext uri="{FF2B5EF4-FFF2-40B4-BE49-F238E27FC236}">
                  <a16:creationId xmlns:a16="http://schemas.microsoft.com/office/drawing/2014/main" id="{4100083C-DAE8-986C-76D0-7BA54D0944A1}"/>
                </a:ext>
              </a:extLst>
            </p:cNvPr>
            <p:cNvSpPr txBox="1"/>
            <p:nvPr/>
          </p:nvSpPr>
          <p:spPr>
            <a:xfrm>
              <a:off x="5303912" y="2560338"/>
              <a:ext cx="6250044" cy="461665"/>
            </a:xfrm>
            <a:prstGeom prst="rect">
              <a:avLst/>
            </a:prstGeom>
            <a:noFill/>
          </p:spPr>
          <p:txBody>
            <a:bodyPr wrap="none" rtlCol="0">
              <a:spAutoFit/>
            </a:bodyPr>
            <a:lstStyle/>
            <a:p>
              <a:r>
                <a:rPr kumimoji="1" lang="en-US" altLang="zh-CN" sz="2400" dirty="0">
                  <a:latin typeface="Times New Roman" panose="02020603050405020304" pitchFamily="18" charset="0"/>
                  <a:cs typeface="Times New Roman" panose="02020603050405020304" pitchFamily="18" charset="0"/>
                </a:rPr>
                <a:t>Spatial</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Transcriptomics</a:t>
              </a:r>
              <a:r>
                <a:rPr kumimoji="1" lang="zh-CN" altLang="en-US" sz="2400" dirty="0">
                  <a:latin typeface="Times New Roman" panose="02020603050405020304" pitchFamily="18" charset="0"/>
                  <a:cs typeface="Times New Roman" panose="02020603050405020304" pitchFamily="18" charset="0"/>
                </a:rPr>
                <a:t> 保留了细胞的位置信息</a:t>
              </a:r>
              <a:endParaRPr kumimoji="1" lang="en-US" altLang="zh-CN" sz="2400" dirty="0">
                <a:latin typeface="Times New Roman" panose="02020603050405020304" pitchFamily="18" charset="0"/>
                <a:cs typeface="Times New Roman" panose="02020603050405020304" pitchFamily="18" charset="0"/>
              </a:endParaRPr>
            </a:p>
          </p:txBody>
        </p:sp>
        <p:sp>
          <p:nvSpPr>
            <p:cNvPr id="11" name="文本框 10">
              <a:extLst>
                <a:ext uri="{FF2B5EF4-FFF2-40B4-BE49-F238E27FC236}">
                  <a16:creationId xmlns:a16="http://schemas.microsoft.com/office/drawing/2014/main" id="{8139C87A-F9EB-8822-A2FD-5FD29559F888}"/>
                </a:ext>
              </a:extLst>
            </p:cNvPr>
            <p:cNvSpPr txBox="1"/>
            <p:nvPr/>
          </p:nvSpPr>
          <p:spPr>
            <a:xfrm>
              <a:off x="5303912" y="3885450"/>
              <a:ext cx="5783956" cy="830997"/>
            </a:xfrm>
            <a:prstGeom prst="rect">
              <a:avLst/>
            </a:prstGeom>
            <a:noFill/>
          </p:spPr>
          <p:txBody>
            <a:bodyPr wrap="none" rtlCol="0">
              <a:spAutoFit/>
            </a:bodyPr>
            <a:lstStyle/>
            <a:p>
              <a:r>
                <a:rPr kumimoji="1" lang="en-US" altLang="zh-CN" sz="2400" dirty="0">
                  <a:latin typeface="Times New Roman" panose="02020603050405020304" pitchFamily="18" charset="0"/>
                  <a:cs typeface="Times New Roman" panose="02020603050405020304" pitchFamily="18" charset="0"/>
                </a:rPr>
                <a:t>Spatial</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Perturbation</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Prediction</a:t>
              </a:r>
              <a:r>
                <a:rPr kumimoji="1" lang="zh-CN" altLang="en-US" sz="2400" dirty="0">
                  <a:latin typeface="Times New Roman" panose="02020603050405020304" pitchFamily="18" charset="0"/>
                  <a:cs typeface="Times New Roman" panose="02020603050405020304" pitchFamily="18" charset="0"/>
                </a:rPr>
                <a:t> 预测的是：</a:t>
              </a:r>
              <a:endParaRPr kumimoji="1" lang="en-US" altLang="zh-CN" sz="2400" dirty="0">
                <a:latin typeface="Times New Roman" panose="02020603050405020304" pitchFamily="18" charset="0"/>
                <a:cs typeface="Times New Roman" panose="02020603050405020304" pitchFamily="18" charset="0"/>
              </a:endParaRPr>
            </a:p>
            <a:p>
              <a:r>
                <a:rPr kumimoji="1" lang="en-US" altLang="zh-CN" sz="2400" dirty="0">
                  <a:latin typeface="Times New Roman" panose="02020603050405020304" pitchFamily="18" charset="0"/>
                  <a:cs typeface="Times New Roman" panose="02020603050405020304" pitchFamily="18" charset="0"/>
                </a:rPr>
                <a:t>Perturb</a:t>
              </a:r>
              <a:r>
                <a:rPr kumimoji="1" lang="zh-CN" altLang="en-US" sz="2400" dirty="0">
                  <a:latin typeface="Times New Roman" panose="02020603050405020304" pitchFamily="18" charset="0"/>
                  <a:cs typeface="Times New Roman" panose="02020603050405020304" pitchFamily="18" charset="0"/>
                </a:rPr>
                <a:t> 之后细胞之间的相互作用是什么。</a:t>
              </a:r>
              <a:endParaRPr kumimoji="1" lang="en-US" altLang="zh-CN" sz="2400" dirty="0">
                <a:latin typeface="Times New Roman" panose="02020603050405020304" pitchFamily="18" charset="0"/>
                <a:cs typeface="Times New Roman" panose="02020603050405020304" pitchFamily="18" charset="0"/>
              </a:endParaRPr>
            </a:p>
          </p:txBody>
        </p:sp>
        <p:sp>
          <p:nvSpPr>
            <p:cNvPr id="12" name="文本框 11">
              <a:extLst>
                <a:ext uri="{FF2B5EF4-FFF2-40B4-BE49-F238E27FC236}">
                  <a16:creationId xmlns:a16="http://schemas.microsoft.com/office/drawing/2014/main" id="{9A028D9D-DBD9-FCB4-971D-402CC14C158F}"/>
                </a:ext>
              </a:extLst>
            </p:cNvPr>
            <p:cNvSpPr txBox="1"/>
            <p:nvPr/>
          </p:nvSpPr>
          <p:spPr>
            <a:xfrm>
              <a:off x="5303912" y="4917340"/>
              <a:ext cx="6250044" cy="1200329"/>
            </a:xfrm>
            <a:prstGeom prst="rect">
              <a:avLst/>
            </a:prstGeom>
            <a:noFill/>
          </p:spPr>
          <p:txBody>
            <a:bodyPr wrap="square" rtlCol="0">
              <a:spAutoFit/>
            </a:bodyPr>
            <a:lstStyle/>
            <a:p>
              <a:r>
                <a:rPr lang="zh-CN" altLang="en-US" sz="2400" b="0" i="0" dirty="0">
                  <a:solidFill>
                    <a:srgbClr val="121212"/>
                  </a:solidFill>
                  <a:effectLst/>
                  <a:latin typeface="-apple-system"/>
                </a:rPr>
                <a:t>该方法将能为组织细胞功能、微环境互作、发育过程谱系追踪、疾病病理学等多个领域提供重要的研究手段。</a:t>
              </a:r>
              <a:endParaRPr kumimoji="1" lang="en-US" altLang="zh-CN" sz="2400" dirty="0">
                <a:latin typeface="Times New Roman" panose="02020603050405020304" pitchFamily="18" charset="0"/>
                <a:cs typeface="Times New Roman" panose="02020603050405020304" pitchFamily="18" charset="0"/>
              </a:endParaRPr>
            </a:p>
          </p:txBody>
        </p:sp>
        <p:sp>
          <p:nvSpPr>
            <p:cNvPr id="13" name="文本框 12">
              <a:extLst>
                <a:ext uri="{FF2B5EF4-FFF2-40B4-BE49-F238E27FC236}">
                  <a16:creationId xmlns:a16="http://schemas.microsoft.com/office/drawing/2014/main" id="{8AD02F1A-2981-701D-5AC9-E5C338E0628B}"/>
                </a:ext>
              </a:extLst>
            </p:cNvPr>
            <p:cNvSpPr txBox="1"/>
            <p:nvPr/>
          </p:nvSpPr>
          <p:spPr>
            <a:xfrm>
              <a:off x="5303912" y="3222894"/>
              <a:ext cx="6876511" cy="461665"/>
            </a:xfrm>
            <a:prstGeom prst="rect">
              <a:avLst/>
            </a:prstGeom>
            <a:noFill/>
          </p:spPr>
          <p:txBody>
            <a:bodyPr wrap="square" rtlCol="0">
              <a:spAutoFit/>
            </a:bodyPr>
            <a:lstStyle/>
            <a:p>
              <a:r>
                <a:rPr kumimoji="1" lang="zh-CN" altLang="en-US" sz="2400" dirty="0">
                  <a:latin typeface="Times New Roman" panose="02020603050405020304" pitchFamily="18" charset="0"/>
                  <a:cs typeface="Times New Roman" panose="02020603050405020304" pitchFamily="18" charset="0"/>
                </a:rPr>
                <a:t>使用细胞图像 </a:t>
              </a:r>
              <a:r>
                <a:rPr kumimoji="1" lang="en-US" altLang="zh-CN" sz="2400" dirty="0">
                  <a:latin typeface="Times New Roman" panose="02020603050405020304" pitchFamily="18" charset="0"/>
                  <a:cs typeface="Times New Roman" panose="02020603050405020304" pitchFamily="18" charset="0"/>
                </a:rPr>
                <a:t>+</a:t>
              </a:r>
              <a:r>
                <a:rPr kumimoji="1" lang="zh-CN" altLang="en-US" sz="2400" dirty="0">
                  <a:latin typeface="Times New Roman" panose="02020603050405020304" pitchFamily="18" charset="0"/>
                  <a:cs typeface="Times New Roman" panose="02020603050405020304" pitchFamily="18" charset="0"/>
                </a:rPr>
                <a:t> 基因表达信息作为输入</a:t>
              </a:r>
              <a:endParaRPr kumimoji="1" lang="en-US" altLang="zh-CN" sz="2400" dirty="0">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24141233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8B03E4CD-CAC7-42EF-8263-C066ABCD8F84}"/>
              </a:ext>
            </a:extLst>
          </p:cNvPr>
          <p:cNvPicPr>
            <a:picLocks noChangeAspect="1"/>
          </p:cNvPicPr>
          <p:nvPr/>
        </p:nvPicPr>
        <p:blipFill rotWithShape="1">
          <a:blip r:embed="rId3">
            <a:extLst>
              <a:ext uri="{28A0092B-C50C-407E-A947-70E740481C1C}">
                <a14:useLocalDpi xmlns:a14="http://schemas.microsoft.com/office/drawing/2010/main" val="0"/>
              </a:ext>
            </a:extLst>
          </a:blip>
          <a:srcRect l="33687" t="24772" b="27452"/>
          <a:stretch/>
        </p:blipFill>
        <p:spPr>
          <a:xfrm>
            <a:off x="0" y="-1"/>
            <a:ext cx="9120336" cy="6858001"/>
          </a:xfrm>
          <a:prstGeom prst="rect">
            <a:avLst/>
          </a:prstGeom>
        </p:spPr>
      </p:pic>
      <p:pic>
        <p:nvPicPr>
          <p:cNvPr id="6" name="图片 5">
            <a:extLst>
              <a:ext uri="{FF2B5EF4-FFF2-40B4-BE49-F238E27FC236}">
                <a16:creationId xmlns:a16="http://schemas.microsoft.com/office/drawing/2014/main" id="{FFF5BD17-093A-4EB5-949A-CB7721829CCF}"/>
              </a:ext>
            </a:extLst>
          </p:cNvPr>
          <p:cNvPicPr>
            <a:picLocks noChangeAspect="1"/>
          </p:cNvPicPr>
          <p:nvPr/>
        </p:nvPicPr>
        <p:blipFill>
          <a:blip r:embed="rId4"/>
          <a:stretch>
            <a:fillRect/>
          </a:stretch>
        </p:blipFill>
        <p:spPr>
          <a:xfrm rot="16200000">
            <a:off x="10131148" y="-2478386"/>
            <a:ext cx="4807354" cy="4956770"/>
          </a:xfrm>
          <a:prstGeom prst="rect">
            <a:avLst/>
          </a:prstGeom>
        </p:spPr>
      </p:pic>
      <p:sp>
        <p:nvSpPr>
          <p:cNvPr id="7" name="文本框 6">
            <a:extLst>
              <a:ext uri="{FF2B5EF4-FFF2-40B4-BE49-F238E27FC236}">
                <a16:creationId xmlns:a16="http://schemas.microsoft.com/office/drawing/2014/main" id="{90F9E7FC-A5F6-4857-B87B-BE9F7EA69C72}"/>
              </a:ext>
            </a:extLst>
          </p:cNvPr>
          <p:cNvSpPr txBox="1"/>
          <p:nvPr/>
        </p:nvSpPr>
        <p:spPr>
          <a:xfrm>
            <a:off x="5375920" y="1340768"/>
            <a:ext cx="5112568" cy="2369880"/>
          </a:xfrm>
          <a:prstGeom prst="rect">
            <a:avLst/>
          </a:prstGeom>
          <a:noFill/>
        </p:spPr>
        <p:txBody>
          <a:bodyPr wrap="square" rtlCol="0">
            <a:spAutoFit/>
          </a:bodyPr>
          <a:lstStyle/>
          <a:p>
            <a:r>
              <a:rPr lang="en-US" altLang="zh-CN" sz="8800" dirty="0">
                <a:solidFill>
                  <a:srgbClr val="F57FB0"/>
                </a:solidFill>
                <a:latin typeface="iAi" panose="00000400000000000000" pitchFamily="2" charset="0"/>
              </a:rPr>
              <a:t>2023</a:t>
            </a:r>
            <a:endParaRPr lang="en-US" altLang="zh-CN" sz="8800" dirty="0">
              <a:solidFill>
                <a:srgbClr val="6BC0E8"/>
              </a:solidFill>
              <a:latin typeface="iAi" panose="00000400000000000000" pitchFamily="2" charset="0"/>
            </a:endParaRPr>
          </a:p>
          <a:p>
            <a:pPr algn="dist"/>
            <a:r>
              <a:rPr lang="zh-CN" altLang="en-US" sz="6000" dirty="0">
                <a:latin typeface="造字工房典黑（非商用）常规体" pitchFamily="2" charset="-122"/>
                <a:ea typeface="造字工房典黑（非商用）常规体" pitchFamily="2" charset="-122"/>
              </a:rPr>
              <a:t>谢谢聆听</a:t>
            </a:r>
          </a:p>
        </p:txBody>
      </p:sp>
      <p:grpSp>
        <p:nvGrpSpPr>
          <p:cNvPr id="10" name="组合 9">
            <a:extLst>
              <a:ext uri="{FF2B5EF4-FFF2-40B4-BE49-F238E27FC236}">
                <a16:creationId xmlns:a16="http://schemas.microsoft.com/office/drawing/2014/main" id="{404E6F03-6432-E625-0FBF-2393DF4033EF}"/>
              </a:ext>
            </a:extLst>
          </p:cNvPr>
          <p:cNvGrpSpPr/>
          <p:nvPr/>
        </p:nvGrpSpPr>
        <p:grpSpPr>
          <a:xfrm>
            <a:off x="5663952" y="4101638"/>
            <a:ext cx="4824536" cy="705374"/>
            <a:chOff x="6417071" y="3428999"/>
            <a:chExt cx="4824536" cy="705374"/>
          </a:xfrm>
        </p:grpSpPr>
        <p:sp>
          <p:nvSpPr>
            <p:cNvPr id="11" name="TextBox 7">
              <a:extLst>
                <a:ext uri="{FF2B5EF4-FFF2-40B4-BE49-F238E27FC236}">
                  <a16:creationId xmlns:a16="http://schemas.microsoft.com/office/drawing/2014/main" id="{B4E8CEA2-DEBD-4ED0-4B95-C8B79C090B5B}"/>
                </a:ext>
              </a:extLst>
            </p:cNvPr>
            <p:cNvSpPr>
              <a:spLocks noChangeArrowheads="1"/>
            </p:cNvSpPr>
            <p:nvPr/>
          </p:nvSpPr>
          <p:spPr bwMode="auto">
            <a:xfrm>
              <a:off x="6417071" y="3428999"/>
              <a:ext cx="482453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dist" fontAlgn="auto">
                <a:spcBef>
                  <a:spcPts val="0"/>
                </a:spcBef>
                <a:spcAft>
                  <a:spcPts val="0"/>
                </a:spcAft>
                <a:defRPr/>
              </a:pPr>
              <a:r>
                <a:rPr lang="en-US" altLang="zh-CN" dirty="0">
                  <a:solidFill>
                    <a:schemeClr val="tx1">
                      <a:lumMod val="50000"/>
                      <a:lumOff val="50000"/>
                    </a:schemeClr>
                  </a:solidFill>
                  <a:latin typeface="Swis721 Cn BT" panose="020B0506020202030204" pitchFamily="34" charset="0"/>
                  <a:ea typeface="微软雅黑" panose="020B0503020204020204" pitchFamily="34" charset="-122"/>
                  <a:cs typeface="LilyUPC" panose="020B0604020202020204" pitchFamily="34" charset="-34"/>
                  <a:sym typeface="微软雅黑" panose="020B0503020204020204" pitchFamily="34" charset="-122"/>
                </a:rPr>
                <a:t>2023</a:t>
              </a:r>
              <a:r>
                <a:rPr lang="zh-CN" altLang="en-US" dirty="0">
                  <a:solidFill>
                    <a:schemeClr val="tx1">
                      <a:lumMod val="50000"/>
                      <a:lumOff val="50000"/>
                    </a:schemeClr>
                  </a:solidFill>
                  <a:latin typeface="Swis721 Cn BT" panose="020B0506020202030204" pitchFamily="34" charset="0"/>
                  <a:ea typeface="微软雅黑" panose="020B0503020204020204" pitchFamily="34" charset="-122"/>
                  <a:cs typeface="LilyUPC" panose="020B0604020202020204" pitchFamily="34" charset="-34"/>
                  <a:sym typeface="微软雅黑" panose="020B0503020204020204" pitchFamily="34" charset="-122"/>
                </a:rPr>
                <a:t> 丘成桐中学科学奖计算机组答辩</a:t>
              </a:r>
            </a:p>
          </p:txBody>
        </p:sp>
        <p:sp>
          <p:nvSpPr>
            <p:cNvPr id="12" name="文本框 11">
              <a:extLst>
                <a:ext uri="{FF2B5EF4-FFF2-40B4-BE49-F238E27FC236}">
                  <a16:creationId xmlns:a16="http://schemas.microsoft.com/office/drawing/2014/main" id="{1D05701E-6DC7-BF58-9A8B-D2672C53FD2A}"/>
                </a:ext>
              </a:extLst>
            </p:cNvPr>
            <p:cNvSpPr txBox="1"/>
            <p:nvPr/>
          </p:nvSpPr>
          <p:spPr>
            <a:xfrm>
              <a:off x="8112224" y="3795819"/>
              <a:ext cx="3129383" cy="338554"/>
            </a:xfrm>
            <a:prstGeom prst="rect">
              <a:avLst/>
            </a:prstGeom>
            <a:noFill/>
          </p:spPr>
          <p:txBody>
            <a:bodyPr wrap="none" rtlCol="0">
              <a:spAutoFit/>
            </a:bodyPr>
            <a:lstStyle/>
            <a:p>
              <a:r>
                <a:rPr lang="zh-CN" altLang="en-US" sz="1600" dirty="0">
                  <a:solidFill>
                    <a:schemeClr val="tx1">
                      <a:lumMod val="50000"/>
                      <a:lumOff val="50000"/>
                    </a:schemeClr>
                  </a:solidFill>
                  <a:latin typeface="微软雅黑" panose="020B0503020204020204" pitchFamily="34" charset="-122"/>
                  <a:ea typeface="微软雅黑" panose="020B0503020204020204" pitchFamily="34" charset="-122"/>
                </a:rPr>
                <a:t>演讲者：汤子嘉  时间：</a:t>
              </a:r>
              <a:r>
                <a:rPr lang="en-US" altLang="zh-CN" sz="1600" dirty="0">
                  <a:solidFill>
                    <a:schemeClr val="tx1">
                      <a:lumMod val="50000"/>
                      <a:lumOff val="50000"/>
                    </a:schemeClr>
                  </a:solidFill>
                  <a:latin typeface="微软雅黑" panose="020B0503020204020204" pitchFamily="34" charset="-122"/>
                  <a:ea typeface="微软雅黑" panose="020B0503020204020204" pitchFamily="34" charset="-122"/>
                </a:rPr>
                <a:t>2023.10</a:t>
              </a:r>
              <a:endParaRPr lang="zh-CN" altLang="en-US" sz="16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3002961388"/>
      </p:ext>
    </p:extLst>
  </p:cSld>
  <p:clrMapOvr>
    <a:masterClrMapping/>
  </p:clrMapOvr>
  <mc:AlternateContent xmlns:mc="http://schemas.openxmlformats.org/markup-compatibility/2006" xmlns:p14="http://schemas.microsoft.com/office/powerpoint/2010/main">
    <mc:Choice Requires="p14">
      <p:transition spd="slow" p14:dur="800" advClick="0">
        <p:circle/>
      </p:transition>
    </mc:Choice>
    <mc:Fallback xmlns="">
      <p:transition spd="slow" advClick="0">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iterate type="lt">
                                    <p:tmPct val="50000"/>
                                  </p:iterate>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p:cTn id="7" dur="250" fill="hold"/>
                                        <p:tgtEl>
                                          <p:spTgt spid="7">
                                            <p:txEl>
                                              <p:pRg st="0" end="0"/>
                                            </p:txEl>
                                          </p:spTgt>
                                        </p:tgtEl>
                                        <p:attrNameLst>
                                          <p:attrName>ppt_w</p:attrName>
                                        </p:attrNameLst>
                                      </p:cBhvr>
                                      <p:tavLst>
                                        <p:tav tm="0">
                                          <p:val>
                                            <p:fltVal val="0"/>
                                          </p:val>
                                        </p:tav>
                                        <p:tav tm="100000">
                                          <p:val>
                                            <p:strVal val="#ppt_w"/>
                                          </p:val>
                                        </p:tav>
                                      </p:tavLst>
                                    </p:anim>
                                    <p:anim calcmode="lin" valueType="num">
                                      <p:cBhvr>
                                        <p:cTn id="8" dur="250" fill="hold"/>
                                        <p:tgtEl>
                                          <p:spTgt spid="7">
                                            <p:txEl>
                                              <p:pRg st="0" end="0"/>
                                            </p:txEl>
                                          </p:spTgt>
                                        </p:tgtEl>
                                        <p:attrNameLst>
                                          <p:attrName>ppt_h</p:attrName>
                                        </p:attrNameLst>
                                      </p:cBhvr>
                                      <p:tavLst>
                                        <p:tav tm="0">
                                          <p:val>
                                            <p:fltVal val="0"/>
                                          </p:val>
                                        </p:tav>
                                        <p:tav tm="100000">
                                          <p:val>
                                            <p:strVal val="#ppt_h"/>
                                          </p:val>
                                        </p:tav>
                                      </p:tavLst>
                                    </p:anim>
                                    <p:animEffect transition="in" filter="fade">
                                      <p:cBhvr>
                                        <p:cTn id="9" dur="250"/>
                                        <p:tgtEl>
                                          <p:spTgt spid="7">
                                            <p:txEl>
                                              <p:pRg st="0" end="0"/>
                                            </p:txEl>
                                          </p:spTgt>
                                        </p:tgtEl>
                                      </p:cBhvr>
                                    </p:animEffect>
                                  </p:childTnLst>
                                </p:cTn>
                              </p:par>
                            </p:childTnLst>
                          </p:cTn>
                        </p:par>
                        <p:par>
                          <p:cTn id="10" fill="hold">
                            <p:stCondLst>
                              <p:cond delay="625"/>
                            </p:stCondLst>
                            <p:childTnLst>
                              <p:par>
                                <p:cTn id="11" presetID="53" presetClass="entr" presetSubtype="16" fill="hold" nodeType="afterEffect">
                                  <p:stCondLst>
                                    <p:cond delay="0"/>
                                  </p:stCondLst>
                                  <p:childTnLst>
                                    <p:set>
                                      <p:cBhvr>
                                        <p:cTn id="12" dur="1" fill="hold">
                                          <p:stCondLst>
                                            <p:cond delay="0"/>
                                          </p:stCondLst>
                                        </p:cTn>
                                        <p:tgtEl>
                                          <p:spTgt spid="7">
                                            <p:txEl>
                                              <p:pRg st="1" end="1"/>
                                            </p:txEl>
                                          </p:spTgt>
                                        </p:tgtEl>
                                        <p:attrNameLst>
                                          <p:attrName>style.visibility</p:attrName>
                                        </p:attrNameLst>
                                      </p:cBhvr>
                                      <p:to>
                                        <p:strVal val="visible"/>
                                      </p:to>
                                    </p:set>
                                    <p:anim calcmode="lin" valueType="num">
                                      <p:cBhvr>
                                        <p:cTn id="13" dur="500" fill="hold"/>
                                        <p:tgtEl>
                                          <p:spTgt spid="7">
                                            <p:txEl>
                                              <p:pRg st="1" end="1"/>
                                            </p:txEl>
                                          </p:spTgt>
                                        </p:tgtEl>
                                        <p:attrNameLst>
                                          <p:attrName>ppt_w</p:attrName>
                                        </p:attrNameLst>
                                      </p:cBhvr>
                                      <p:tavLst>
                                        <p:tav tm="0">
                                          <p:val>
                                            <p:fltVal val="0"/>
                                          </p:val>
                                        </p:tav>
                                        <p:tav tm="100000">
                                          <p:val>
                                            <p:strVal val="#ppt_w"/>
                                          </p:val>
                                        </p:tav>
                                      </p:tavLst>
                                    </p:anim>
                                    <p:anim calcmode="lin" valueType="num">
                                      <p:cBhvr>
                                        <p:cTn id="14" dur="500" fill="hold"/>
                                        <p:tgtEl>
                                          <p:spTgt spid="7">
                                            <p:txEl>
                                              <p:pRg st="1" end="1"/>
                                            </p:txEl>
                                          </p:spTgt>
                                        </p:tgtEl>
                                        <p:attrNameLst>
                                          <p:attrName>ppt_h</p:attrName>
                                        </p:attrNameLst>
                                      </p:cBhvr>
                                      <p:tavLst>
                                        <p:tav tm="0">
                                          <p:val>
                                            <p:fltVal val="0"/>
                                          </p:val>
                                        </p:tav>
                                        <p:tav tm="100000">
                                          <p:val>
                                            <p:strVal val="#ppt_h"/>
                                          </p:val>
                                        </p:tav>
                                      </p:tavLst>
                                    </p:anim>
                                    <p:animEffect transition="in" filter="fade">
                                      <p:cBhvr>
                                        <p:cTn id="15" dur="500"/>
                                        <p:tgtEl>
                                          <p:spTgt spid="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文本框 37">
            <a:extLst>
              <a:ext uri="{FF2B5EF4-FFF2-40B4-BE49-F238E27FC236}">
                <a16:creationId xmlns:a16="http://schemas.microsoft.com/office/drawing/2014/main" id="{BFFD2310-9E14-FEAC-7525-5B69D3D9CFF6}"/>
              </a:ext>
            </a:extLst>
          </p:cNvPr>
          <p:cNvSpPr txBox="1"/>
          <p:nvPr/>
        </p:nvSpPr>
        <p:spPr>
          <a:xfrm>
            <a:off x="4093512" y="2644170"/>
            <a:ext cx="4004976" cy="1569660"/>
          </a:xfrm>
          <a:prstGeom prst="rect">
            <a:avLst/>
          </a:prstGeom>
          <a:noFill/>
        </p:spPr>
        <p:txBody>
          <a:bodyPr wrap="square" rtlCol="0">
            <a:spAutoFit/>
          </a:bodyPr>
          <a:lstStyle/>
          <a:p>
            <a:pPr algn="ctr" fontAlgn="auto">
              <a:spcBef>
                <a:spcPts val="0"/>
              </a:spcBef>
              <a:spcAft>
                <a:spcPts val="0"/>
              </a:spcAft>
              <a:defRPr/>
            </a:pPr>
            <a:r>
              <a:rPr lang="en-US" altLang="zh-CN" sz="9600" b="1" spc="600" dirty="0">
                <a:solidFill>
                  <a:srgbClr val="F57FB0"/>
                </a:solidFill>
                <a:latin typeface="NOTEWORTHY LIGHT" panose="02000400000000000000" pitchFamily="2" charset="0"/>
                <a:ea typeface="NOTEWORTHY LIGHT" panose="02000400000000000000" pitchFamily="2" charset="0"/>
                <a:cs typeface="APPLE CHANCERY" panose="03020702040506060504" pitchFamily="66" charset="-79"/>
                <a:sym typeface="微软雅黑" panose="020B0503020204020204" pitchFamily="34" charset="-122"/>
              </a:rPr>
              <a:t>Q&amp;A</a:t>
            </a:r>
            <a:endParaRPr lang="zh-CN" altLang="en-US" sz="9600" b="1" spc="600" dirty="0">
              <a:solidFill>
                <a:srgbClr val="F57FB0"/>
              </a:solidFill>
              <a:latin typeface="NOTEWORTHY LIGHT" panose="02000400000000000000" pitchFamily="2" charset="0"/>
              <a:ea typeface="NOTEWORTHY LIGHT" panose="02000400000000000000" pitchFamily="2" charset="0"/>
              <a:cs typeface="APPLE CHANCERY" panose="03020702040506060504" pitchFamily="66" charset="-79"/>
              <a:sym typeface="微软雅黑" panose="020B0503020204020204" pitchFamily="34" charset="-122"/>
            </a:endParaRPr>
          </a:p>
        </p:txBody>
      </p:sp>
    </p:spTree>
    <p:extLst>
      <p:ext uri="{BB962C8B-B14F-4D97-AF65-F5344CB8AC3E}">
        <p14:creationId xmlns:p14="http://schemas.microsoft.com/office/powerpoint/2010/main" val="326511954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2F37DF55-B6C7-48A0-8577-B3871C955FF4}"/>
              </a:ext>
            </a:extLst>
          </p:cNvPr>
          <p:cNvPicPr>
            <a:picLocks noChangeAspect="1"/>
          </p:cNvPicPr>
          <p:nvPr/>
        </p:nvPicPr>
        <p:blipFill rotWithShape="1">
          <a:blip r:embed="rId2">
            <a:extLst>
              <a:ext uri="{28A0092B-C50C-407E-A947-70E740481C1C}">
                <a14:useLocalDpi xmlns:a14="http://schemas.microsoft.com/office/drawing/2010/main" val="0"/>
              </a:ext>
            </a:extLst>
          </a:blip>
          <a:srcRect l="33687" t="30491" b="28804"/>
          <a:stretch/>
        </p:blipFill>
        <p:spPr>
          <a:xfrm>
            <a:off x="0" y="0"/>
            <a:ext cx="10704512" cy="6858000"/>
          </a:xfrm>
          <a:prstGeom prst="rect">
            <a:avLst/>
          </a:prstGeom>
        </p:spPr>
      </p:pic>
      <p:sp>
        <p:nvSpPr>
          <p:cNvPr id="6" name="矩形 5">
            <a:extLst>
              <a:ext uri="{FF2B5EF4-FFF2-40B4-BE49-F238E27FC236}">
                <a16:creationId xmlns:a16="http://schemas.microsoft.com/office/drawing/2014/main" id="{FB028E7E-1C86-46BB-9350-877210917030}"/>
              </a:ext>
            </a:extLst>
          </p:cNvPr>
          <p:cNvSpPr/>
          <p:nvPr/>
        </p:nvSpPr>
        <p:spPr>
          <a:xfrm>
            <a:off x="8809662" y="1340768"/>
            <a:ext cx="2470805" cy="1200329"/>
          </a:xfrm>
          <a:prstGeom prst="rect">
            <a:avLst/>
          </a:prstGeom>
        </p:spPr>
        <p:txBody>
          <a:bodyPr wrap="none">
            <a:spAutoFit/>
          </a:bodyPr>
          <a:lstStyle/>
          <a:p>
            <a:r>
              <a:rPr lang="en-US" altLang="zh-CN" sz="4400" b="1" dirty="0">
                <a:solidFill>
                  <a:schemeClr val="tx1">
                    <a:lumMod val="65000"/>
                    <a:lumOff val="35000"/>
                  </a:schemeClr>
                </a:solidFill>
                <a:latin typeface="Franklin Gothic Medium Cond" panose="020B0606030402020204" pitchFamily="34" charset="0"/>
              </a:rPr>
              <a:t>PART</a:t>
            </a:r>
            <a:r>
              <a:rPr lang="en-US" altLang="zh-CN" sz="6600" b="1" dirty="0">
                <a:solidFill>
                  <a:srgbClr val="F57FB0"/>
                </a:solidFill>
                <a:latin typeface="Franklin Gothic Medium Cond" panose="020B0606030402020204" pitchFamily="34" charset="0"/>
              </a:rPr>
              <a:t>  </a:t>
            </a:r>
            <a:r>
              <a:rPr lang="en-US" altLang="zh-CN" sz="7200" b="1" dirty="0">
                <a:solidFill>
                  <a:srgbClr val="F57FB0"/>
                </a:solidFill>
                <a:latin typeface="Franklin Gothic Medium Cond" panose="020B0606030402020204" pitchFamily="34" charset="0"/>
              </a:rPr>
              <a:t>0</a:t>
            </a:r>
            <a:r>
              <a:rPr lang="en-US" altLang="zh-CN" sz="7200" b="1" dirty="0">
                <a:solidFill>
                  <a:srgbClr val="6BC0E8"/>
                </a:solidFill>
                <a:latin typeface="Franklin Gothic Medium Cond" panose="020B0606030402020204" pitchFamily="34" charset="0"/>
              </a:rPr>
              <a:t>1</a:t>
            </a:r>
            <a:endParaRPr lang="en-US" altLang="zh-CN" sz="6600" b="1" dirty="0">
              <a:solidFill>
                <a:srgbClr val="6BC0E8"/>
              </a:solidFill>
              <a:latin typeface="Franklin Gothic Medium Cond" panose="020B0606030402020204" pitchFamily="34" charset="0"/>
            </a:endParaRPr>
          </a:p>
        </p:txBody>
      </p:sp>
      <p:sp>
        <p:nvSpPr>
          <p:cNvPr id="4" name="TextBox 7">
            <a:extLst>
              <a:ext uri="{FF2B5EF4-FFF2-40B4-BE49-F238E27FC236}">
                <a16:creationId xmlns:a16="http://schemas.microsoft.com/office/drawing/2014/main" id="{0666EC7D-4CB6-4FA3-8787-120FC8EE33D8}"/>
              </a:ext>
            </a:extLst>
          </p:cNvPr>
          <p:cNvSpPr>
            <a:spLocks noChangeArrowheads="1"/>
          </p:cNvSpPr>
          <p:nvPr/>
        </p:nvSpPr>
        <p:spPr bwMode="auto">
          <a:xfrm>
            <a:off x="6824583" y="4147850"/>
            <a:ext cx="449012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r" fontAlgn="auto">
              <a:spcBef>
                <a:spcPts val="0"/>
              </a:spcBef>
              <a:spcAft>
                <a:spcPts val="0"/>
              </a:spcAft>
              <a:defRPr/>
            </a:pPr>
            <a:r>
              <a:rPr lang="en-US" altLang="zh-CN" spc="600" dirty="0">
                <a:solidFill>
                  <a:schemeClr val="tx1">
                    <a:lumMod val="50000"/>
                    <a:lumOff val="50000"/>
                  </a:schemeClr>
                </a:solidFill>
                <a:latin typeface="Swis721 Lt BT" panose="020B0403020202020204" pitchFamily="34" charset="0"/>
                <a:ea typeface="微软雅黑" panose="020B0503020204020204" pitchFamily="34" charset="-122"/>
                <a:cs typeface="LilyUPC" panose="020B0604020202020204" pitchFamily="34" charset="-34"/>
                <a:sym typeface="微软雅黑" panose="020B0503020204020204" pitchFamily="34" charset="-122"/>
              </a:rPr>
              <a:t>background</a:t>
            </a:r>
            <a:endParaRPr lang="zh-CN" altLang="en-US" spc="600" dirty="0">
              <a:solidFill>
                <a:schemeClr val="tx1">
                  <a:lumMod val="50000"/>
                  <a:lumOff val="50000"/>
                </a:schemeClr>
              </a:solidFill>
              <a:latin typeface="Swis721 Lt BT" panose="020B0403020202020204" pitchFamily="34" charset="0"/>
              <a:ea typeface="微软雅黑" panose="020B0503020204020204" pitchFamily="34" charset="-122"/>
              <a:cs typeface="LilyUPC" panose="020B0604020202020204" pitchFamily="34" charset="-34"/>
              <a:sym typeface="微软雅黑" panose="020B0503020204020204" pitchFamily="34" charset="-122"/>
            </a:endParaRPr>
          </a:p>
        </p:txBody>
      </p:sp>
      <p:sp>
        <p:nvSpPr>
          <p:cNvPr id="7" name="TextBox 7">
            <a:extLst>
              <a:ext uri="{FF2B5EF4-FFF2-40B4-BE49-F238E27FC236}">
                <a16:creationId xmlns:a16="http://schemas.microsoft.com/office/drawing/2014/main" id="{BEF6D50F-D174-4979-85D5-A2DF147417A8}"/>
              </a:ext>
            </a:extLst>
          </p:cNvPr>
          <p:cNvSpPr>
            <a:spLocks noChangeArrowheads="1"/>
          </p:cNvSpPr>
          <p:nvPr/>
        </p:nvSpPr>
        <p:spPr bwMode="auto">
          <a:xfrm>
            <a:off x="6493917" y="2928975"/>
            <a:ext cx="482079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r" fontAlgn="auto">
              <a:spcBef>
                <a:spcPts val="0"/>
              </a:spcBef>
              <a:spcAft>
                <a:spcPts val="0"/>
              </a:spcAft>
              <a:defRPr/>
            </a:pPr>
            <a:r>
              <a:rPr lang="zh-CN" altLang="en-US" sz="5400" b="1" spc="600" dirty="0">
                <a:solidFill>
                  <a:srgbClr val="F57FB0"/>
                </a:solidFill>
                <a:latin typeface="微软雅黑" panose="020B0503020204020204" pitchFamily="34" charset="-122"/>
                <a:ea typeface="微软雅黑" panose="020B0503020204020204" pitchFamily="34" charset="-122"/>
                <a:sym typeface="微软雅黑" panose="020B0503020204020204" pitchFamily="34" charset="-122"/>
              </a:rPr>
              <a:t>研究背景</a:t>
            </a:r>
          </a:p>
        </p:txBody>
      </p:sp>
    </p:spTree>
    <p:extLst>
      <p:ext uri="{BB962C8B-B14F-4D97-AF65-F5344CB8AC3E}">
        <p14:creationId xmlns:p14="http://schemas.microsoft.com/office/powerpoint/2010/main" val="108470162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iterate type="lt">
                                    <p:tmPct val="50000"/>
                                  </p:iterate>
                                  <p:childTnLst>
                                    <p:set>
                                      <p:cBhvr>
                                        <p:cTn id="6" dur="1" fill="hold">
                                          <p:stCondLst>
                                            <p:cond delay="0"/>
                                          </p:stCondLst>
                                        </p:cTn>
                                        <p:tgtEl>
                                          <p:spTgt spid="6"/>
                                        </p:tgtEl>
                                        <p:attrNameLst>
                                          <p:attrName>style.visibility</p:attrName>
                                        </p:attrNameLst>
                                      </p:cBhvr>
                                      <p:to>
                                        <p:strVal val="visible"/>
                                      </p:to>
                                    </p:set>
                                    <p:anim calcmode="lin" valueType="num">
                                      <p:cBhvr>
                                        <p:cTn id="7" dur="250" fill="hold"/>
                                        <p:tgtEl>
                                          <p:spTgt spid="6"/>
                                        </p:tgtEl>
                                        <p:attrNameLst>
                                          <p:attrName>ppt_w</p:attrName>
                                        </p:attrNameLst>
                                      </p:cBhvr>
                                      <p:tavLst>
                                        <p:tav tm="0">
                                          <p:val>
                                            <p:fltVal val="0"/>
                                          </p:val>
                                        </p:tav>
                                        <p:tav tm="100000">
                                          <p:val>
                                            <p:strVal val="#ppt_w"/>
                                          </p:val>
                                        </p:tav>
                                      </p:tavLst>
                                    </p:anim>
                                    <p:anim calcmode="lin" valueType="num">
                                      <p:cBhvr>
                                        <p:cTn id="8" dur="250" fill="hold"/>
                                        <p:tgtEl>
                                          <p:spTgt spid="6"/>
                                        </p:tgtEl>
                                        <p:attrNameLst>
                                          <p:attrName>ppt_h</p:attrName>
                                        </p:attrNameLst>
                                      </p:cBhvr>
                                      <p:tavLst>
                                        <p:tav tm="0">
                                          <p:val>
                                            <p:fltVal val="0"/>
                                          </p:val>
                                        </p:tav>
                                        <p:tav tm="100000">
                                          <p:val>
                                            <p:strVal val="#ppt_h"/>
                                          </p:val>
                                        </p:tav>
                                      </p:tavLst>
                                    </p:anim>
                                    <p:animEffect transition="in" filter="fade">
                                      <p:cBhvr>
                                        <p:cTn id="9" dur="250"/>
                                        <p:tgtEl>
                                          <p:spTgt spid="6"/>
                                        </p:tgtEl>
                                      </p:cBhvr>
                                    </p:animEffect>
                                  </p:childTnLst>
                                </p:cTn>
                              </p:par>
                            </p:childTnLst>
                          </p:cTn>
                        </p:par>
                        <p:par>
                          <p:cTn id="10" fill="hold">
                            <p:stCondLst>
                              <p:cond delay="875"/>
                            </p:stCondLst>
                            <p:childTnLst>
                              <p:par>
                                <p:cTn id="11" presetID="53" presetClass="entr" presetSubtype="16" fill="hold" grpId="0" nodeType="afterEffect">
                                  <p:stCondLst>
                                    <p:cond delay="0"/>
                                  </p:stCondLst>
                                  <p:iterate type="lt">
                                    <p:tmPct val="10000"/>
                                  </p:iterate>
                                  <p:childTnLst>
                                    <p:set>
                                      <p:cBhvr>
                                        <p:cTn id="12" dur="1" fill="hold">
                                          <p:stCondLst>
                                            <p:cond delay="0"/>
                                          </p:stCondLst>
                                        </p:cTn>
                                        <p:tgtEl>
                                          <p:spTgt spid="7"/>
                                        </p:tgtEl>
                                        <p:attrNameLst>
                                          <p:attrName>style.visibility</p:attrName>
                                        </p:attrNameLst>
                                      </p:cBhvr>
                                      <p:to>
                                        <p:strVal val="visible"/>
                                      </p:to>
                                    </p:set>
                                    <p:anim calcmode="lin" valueType="num">
                                      <p:cBhvr>
                                        <p:cTn id="13" dur="1000" fill="hold"/>
                                        <p:tgtEl>
                                          <p:spTgt spid="7"/>
                                        </p:tgtEl>
                                        <p:attrNameLst>
                                          <p:attrName>ppt_w</p:attrName>
                                        </p:attrNameLst>
                                      </p:cBhvr>
                                      <p:tavLst>
                                        <p:tav tm="0">
                                          <p:val>
                                            <p:fltVal val="0"/>
                                          </p:val>
                                        </p:tav>
                                        <p:tav tm="100000">
                                          <p:val>
                                            <p:strVal val="#ppt_w"/>
                                          </p:val>
                                        </p:tav>
                                      </p:tavLst>
                                    </p:anim>
                                    <p:anim calcmode="lin" valueType="num">
                                      <p:cBhvr>
                                        <p:cTn id="14" dur="1000" fill="hold"/>
                                        <p:tgtEl>
                                          <p:spTgt spid="7"/>
                                        </p:tgtEl>
                                        <p:attrNameLst>
                                          <p:attrName>ppt_h</p:attrName>
                                        </p:attrNameLst>
                                      </p:cBhvr>
                                      <p:tavLst>
                                        <p:tav tm="0">
                                          <p:val>
                                            <p:fltVal val="0"/>
                                          </p:val>
                                        </p:tav>
                                        <p:tav tm="100000">
                                          <p:val>
                                            <p:strVal val="#ppt_h"/>
                                          </p:val>
                                        </p:tav>
                                      </p:tavLst>
                                    </p:anim>
                                    <p:animEffect transition="in" filter="fade">
                                      <p:cBhvr>
                                        <p:cTn id="15" dur="1000"/>
                                        <p:tgtEl>
                                          <p:spTgt spid="7"/>
                                        </p:tgtEl>
                                      </p:cBhvr>
                                    </p:animEffect>
                                  </p:childTnLst>
                                </p:cTn>
                              </p:par>
                            </p:childTnLst>
                          </p:cTn>
                        </p:par>
                        <p:par>
                          <p:cTn id="16" fill="hold">
                            <p:stCondLst>
                              <p:cond delay="2175"/>
                            </p:stCondLst>
                            <p:childTnLst>
                              <p:par>
                                <p:cTn id="17" presetID="38" presetClass="entr" presetSubtype="0" accel="50000" fill="hold" grpId="0" nodeType="afterEffect">
                                  <p:stCondLst>
                                    <p:cond delay="0"/>
                                  </p:stCondLst>
                                  <p:iterate type="lt">
                                    <p:tmPct val="50000"/>
                                  </p:iterate>
                                  <p:childTnLst>
                                    <p:set>
                                      <p:cBhvr>
                                        <p:cTn id="18" dur="1" fill="hold">
                                          <p:stCondLst>
                                            <p:cond delay="0"/>
                                          </p:stCondLst>
                                        </p:cTn>
                                        <p:tgtEl>
                                          <p:spTgt spid="4"/>
                                        </p:tgtEl>
                                        <p:attrNameLst>
                                          <p:attrName>style.visibility</p:attrName>
                                        </p:attrNameLst>
                                      </p:cBhvr>
                                      <p:to>
                                        <p:strVal val="visible"/>
                                      </p:to>
                                    </p:set>
                                    <p:set>
                                      <p:cBhvr>
                                        <p:cTn id="19" dur="46" fill="hold">
                                          <p:stCondLst>
                                            <p:cond delay="0"/>
                                          </p:stCondLst>
                                        </p:cTn>
                                        <p:tgtEl>
                                          <p:spTgt spid="4"/>
                                        </p:tgtEl>
                                        <p:attrNameLst>
                                          <p:attrName>style.rotation</p:attrName>
                                        </p:attrNameLst>
                                      </p:cBhvr>
                                      <p:to>
                                        <p:strVal val="-45.0"/>
                                      </p:to>
                                    </p:set>
                                    <p:anim calcmode="lin" valueType="num">
                                      <p:cBhvr>
                                        <p:cTn id="20" dur="46" fill="hold">
                                          <p:stCondLst>
                                            <p:cond delay="46"/>
                                          </p:stCondLst>
                                        </p:cTn>
                                        <p:tgtEl>
                                          <p:spTgt spid="4"/>
                                        </p:tgtEl>
                                        <p:attrNameLst>
                                          <p:attrName>style.rotation</p:attrName>
                                        </p:attrNameLst>
                                      </p:cBhvr>
                                      <p:tavLst>
                                        <p:tav tm="0">
                                          <p:val>
                                            <p:fltVal val="-45"/>
                                          </p:val>
                                        </p:tav>
                                        <p:tav tm="69900">
                                          <p:val>
                                            <p:fltVal val="45"/>
                                          </p:val>
                                        </p:tav>
                                        <p:tav tm="100000">
                                          <p:val>
                                            <p:fltVal val="0"/>
                                          </p:val>
                                        </p:tav>
                                      </p:tavLst>
                                    </p:anim>
                                    <p:anim calcmode="lin" valueType="num">
                                      <p:cBhvr>
                                        <p:cTn id="21" dur="46" fill="hold">
                                          <p:stCondLst>
                                            <p:cond delay="0"/>
                                          </p:stCondLst>
                                        </p:cTn>
                                        <p:tgtEl>
                                          <p:spTgt spid="4"/>
                                        </p:tgtEl>
                                        <p:attrNameLst>
                                          <p:attrName>ppt_y</p:attrName>
                                        </p:attrNameLst>
                                      </p:cBhvr>
                                      <p:tavLst>
                                        <p:tav tm="0">
                                          <p:val>
                                            <p:strVal val="#ppt_y-1"/>
                                          </p:val>
                                        </p:tav>
                                        <p:tav tm="100000">
                                          <p:val>
                                            <p:strVal val="#ppt_y-(0.354*#ppt_w-0.172*#ppt_h)"/>
                                          </p:val>
                                        </p:tav>
                                      </p:tavLst>
                                    </p:anim>
                                    <p:anim calcmode="lin" valueType="num">
                                      <p:cBhvr>
                                        <p:cTn id="22" dur="16" decel="50000" autoRev="1" fill="hold">
                                          <p:stCondLst>
                                            <p:cond delay="46"/>
                                          </p:stCondLst>
                                        </p:cTn>
                                        <p:tgtEl>
                                          <p:spTgt spid="4"/>
                                        </p:tgtEl>
                                        <p:attrNameLst>
                                          <p:attrName>ppt_y</p:attrName>
                                        </p:attrNameLst>
                                      </p:cBhvr>
                                      <p:tavLst>
                                        <p:tav tm="0">
                                          <p:val>
                                            <p:strVal val="#ppt_y-(0.354*#ppt_w-0.172*#ppt_h)"/>
                                          </p:val>
                                        </p:tav>
                                        <p:tav tm="100000">
                                          <p:val>
                                            <p:strVal val="#ppt_y-(0.354*#ppt_w-0.172*#ppt_h)-#ppt_h/2"/>
                                          </p:val>
                                        </p:tav>
                                      </p:tavLst>
                                    </p:anim>
                                    <p:anim calcmode="lin" valueType="num">
                                      <p:cBhvr>
                                        <p:cTn id="23" dur="14" fill="hold">
                                          <p:stCondLst>
                                            <p:cond delay="86"/>
                                          </p:stCondLst>
                                        </p:cTn>
                                        <p:tgtEl>
                                          <p:spTgt spid="4"/>
                                        </p:tgtEl>
                                        <p:attrNameLst>
                                          <p:attrName>ppt_y</p:attrName>
                                        </p:attrNameLst>
                                      </p:cBhvr>
                                      <p:tavLst>
                                        <p:tav tm="0">
                                          <p:val>
                                            <p:strVal val="#ppt_y-(0.354*#ppt_w-0.172*#ppt_h)"/>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4" grpId="0"/>
      <p:bldP spid="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文本框 36">
            <a:extLst>
              <a:ext uri="{FF2B5EF4-FFF2-40B4-BE49-F238E27FC236}">
                <a16:creationId xmlns:a16="http://schemas.microsoft.com/office/drawing/2014/main" id="{AA900864-AD50-E998-E882-3B21A8C0FAC5}"/>
              </a:ext>
            </a:extLst>
          </p:cNvPr>
          <p:cNvSpPr txBox="1"/>
          <p:nvPr/>
        </p:nvSpPr>
        <p:spPr>
          <a:xfrm>
            <a:off x="723705" y="285287"/>
            <a:ext cx="752688" cy="715089"/>
          </a:xfrm>
          <a:prstGeom prst="roundRect">
            <a:avLst/>
          </a:prstGeom>
          <a:solidFill>
            <a:srgbClr val="F57FB0"/>
          </a:solidFill>
        </p:spPr>
        <p:txBody>
          <a:bodyPr wrap="square" rtlCol="0">
            <a:spAutoFit/>
          </a:bodyPr>
          <a:lstStyle/>
          <a:p>
            <a:pPr algn="ctr"/>
            <a:r>
              <a:rPr lang="en-US" altLang="zh-CN" sz="3600" b="1" dirty="0">
                <a:solidFill>
                  <a:schemeClr val="bg1"/>
                </a:solidFill>
                <a:latin typeface="Times New Roman" panose="02020603050405020304" pitchFamily="18" charset="0"/>
                <a:cs typeface="Times New Roman" panose="02020603050405020304" pitchFamily="18" charset="0"/>
              </a:rPr>
              <a:t>01</a:t>
            </a:r>
            <a:endParaRPr lang="zh-CN" altLang="en-US" sz="3600" b="1" dirty="0">
              <a:solidFill>
                <a:schemeClr val="bg1"/>
              </a:solidFill>
              <a:latin typeface="Times New Roman" panose="02020603050405020304" pitchFamily="18" charset="0"/>
              <a:cs typeface="Times New Roman" panose="02020603050405020304" pitchFamily="18" charset="0"/>
            </a:endParaRPr>
          </a:p>
        </p:txBody>
      </p:sp>
      <p:sp>
        <p:nvSpPr>
          <p:cNvPr id="38" name="文本框 37">
            <a:extLst>
              <a:ext uri="{FF2B5EF4-FFF2-40B4-BE49-F238E27FC236}">
                <a16:creationId xmlns:a16="http://schemas.microsoft.com/office/drawing/2014/main" id="{BFFD2310-9E14-FEAC-7525-5B69D3D9CFF6}"/>
              </a:ext>
            </a:extLst>
          </p:cNvPr>
          <p:cNvSpPr txBox="1"/>
          <p:nvPr/>
        </p:nvSpPr>
        <p:spPr>
          <a:xfrm>
            <a:off x="1487448" y="342966"/>
            <a:ext cx="9001040" cy="584775"/>
          </a:xfrm>
          <a:prstGeom prst="rect">
            <a:avLst/>
          </a:prstGeom>
          <a:noFill/>
        </p:spPr>
        <p:txBody>
          <a:bodyPr wrap="square" rtlCol="0">
            <a:spAutoFit/>
          </a:bodyPr>
          <a:lstStyle/>
          <a:p>
            <a:pPr fontAlgn="auto">
              <a:spcBef>
                <a:spcPts val="0"/>
              </a:spcBef>
              <a:spcAft>
                <a:spcPts val="0"/>
              </a:spcAft>
              <a:defRPr/>
            </a:pPr>
            <a:r>
              <a:rPr lang="zh-CN" altLang="en-US" sz="3200" b="1" spc="600" dirty="0">
                <a:solidFill>
                  <a:srgbClr val="F57FB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研究背景 </a:t>
            </a:r>
            <a:r>
              <a:rPr lang="en-US" altLang="zh-CN" sz="3200" b="1" spc="600" dirty="0">
                <a:solidFill>
                  <a:srgbClr val="F57FB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a:t>
            </a:r>
            <a:r>
              <a:rPr lang="zh-CN" altLang="en-US" sz="3200" b="1" spc="600" dirty="0">
                <a:solidFill>
                  <a:srgbClr val="F57FB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 </a:t>
            </a:r>
            <a:r>
              <a:rPr lang="zh-CN" altLang="en-US" sz="2000" b="1" spc="600" dirty="0">
                <a:solidFill>
                  <a:srgbClr val="F57FB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什么是扰动</a:t>
            </a:r>
            <a:endParaRPr lang="zh-CN" altLang="en-US" sz="3200" b="1" spc="600" dirty="0">
              <a:solidFill>
                <a:srgbClr val="F57FB0"/>
              </a:solidFill>
              <a:latin typeface="Arial" panose="020B0604020202020204" pitchFamily="34" charset="0"/>
              <a:cs typeface="Arial" panose="020B0604020202020204" pitchFamily="34" charset="0"/>
              <a:sym typeface="微软雅黑" panose="020B0503020204020204" pitchFamily="34" charset="-122"/>
            </a:endParaRPr>
          </a:p>
        </p:txBody>
      </p:sp>
      <p:pic>
        <p:nvPicPr>
          <p:cNvPr id="9" name="图片 8">
            <a:extLst>
              <a:ext uri="{FF2B5EF4-FFF2-40B4-BE49-F238E27FC236}">
                <a16:creationId xmlns:a16="http://schemas.microsoft.com/office/drawing/2014/main" id="{FB758FEE-203B-7148-975B-DEFDB87E73DC}"/>
              </a:ext>
            </a:extLst>
          </p:cNvPr>
          <p:cNvPicPr>
            <a:picLocks noChangeAspect="1"/>
          </p:cNvPicPr>
          <p:nvPr/>
        </p:nvPicPr>
        <p:blipFill>
          <a:blip r:embed="rId3"/>
          <a:stretch>
            <a:fillRect/>
          </a:stretch>
        </p:blipFill>
        <p:spPr>
          <a:xfrm>
            <a:off x="2367033" y="2265023"/>
            <a:ext cx="6046078" cy="3129334"/>
          </a:xfrm>
          <a:prstGeom prst="rect">
            <a:avLst/>
          </a:prstGeom>
        </p:spPr>
      </p:pic>
      <p:sp>
        <p:nvSpPr>
          <p:cNvPr id="17" name="文本框 16">
            <a:extLst>
              <a:ext uri="{FF2B5EF4-FFF2-40B4-BE49-F238E27FC236}">
                <a16:creationId xmlns:a16="http://schemas.microsoft.com/office/drawing/2014/main" id="{DC261BB5-EAE9-9A8C-D06C-9400FD0B3CA5}"/>
              </a:ext>
            </a:extLst>
          </p:cNvPr>
          <p:cNvSpPr txBox="1"/>
          <p:nvPr/>
        </p:nvSpPr>
        <p:spPr>
          <a:xfrm>
            <a:off x="723704" y="1340768"/>
            <a:ext cx="10196832" cy="830997"/>
          </a:xfrm>
          <a:prstGeom prst="rect">
            <a:avLst/>
          </a:prstGeom>
          <a:noFill/>
        </p:spPr>
        <p:txBody>
          <a:bodyPr wrap="square" rtlCol="0">
            <a:spAutoFit/>
          </a:bodyPr>
          <a:lstStyle/>
          <a:p>
            <a:r>
              <a:rPr kumimoji="1" lang="zh-CN" altLang="en-US" sz="2400" dirty="0">
                <a:latin typeface="Times New Roman" panose="02020603050405020304" pitchFamily="18" charset="0"/>
                <a:cs typeface="Times New Roman" panose="02020603050405020304" pitchFamily="18" charset="0"/>
              </a:rPr>
              <a:t>扰动</a:t>
            </a:r>
            <a:r>
              <a:rPr kumimoji="1" lang="en-US" altLang="zh-CN" sz="2400" dirty="0">
                <a:latin typeface="Times New Roman" panose="02020603050405020304" pitchFamily="18" charset="0"/>
                <a:cs typeface="Times New Roman" panose="02020603050405020304" pitchFamily="18" charset="0"/>
              </a:rPr>
              <a:t>(Perturbation)</a:t>
            </a:r>
            <a:r>
              <a:rPr kumimoji="1" lang="zh-CN" altLang="en-US" sz="2400" dirty="0">
                <a:latin typeface="Times New Roman" panose="02020603050405020304" pitchFamily="18" charset="0"/>
                <a:cs typeface="Times New Roman" panose="02020603050405020304" pitchFamily="18" charset="0"/>
              </a:rPr>
              <a:t>是指：给细胞一些药物处理</a:t>
            </a:r>
            <a:r>
              <a:rPr kumimoji="1" lang="en-US" altLang="zh-CN" sz="2400" dirty="0">
                <a:latin typeface="Times New Roman" panose="02020603050405020304" pitchFamily="18" charset="0"/>
                <a:cs typeface="Times New Roman" panose="02020603050405020304" pitchFamily="18" charset="0"/>
              </a:rPr>
              <a:t>(drugs)</a:t>
            </a:r>
            <a:r>
              <a:rPr kumimoji="1" lang="zh-CN" altLang="en-US" sz="2400" dirty="0">
                <a:latin typeface="Times New Roman" panose="02020603050405020304" pitchFamily="18" charset="0"/>
                <a:cs typeface="Times New Roman" panose="02020603050405020304" pitchFamily="18" charset="0"/>
              </a:rPr>
              <a:t>或者刺激</a:t>
            </a:r>
            <a:r>
              <a:rPr kumimoji="1" lang="en-US" altLang="zh-CN" sz="2400" dirty="0">
                <a:latin typeface="Times New Roman" panose="02020603050405020304" pitchFamily="18" charset="0"/>
                <a:cs typeface="Times New Roman" panose="02020603050405020304" pitchFamily="18" charset="0"/>
              </a:rPr>
              <a:t>(stimulus)</a:t>
            </a:r>
            <a:r>
              <a:rPr kumimoji="1" lang="zh-CN" altLang="en-US" sz="2400" dirty="0">
                <a:latin typeface="Times New Roman" panose="02020603050405020304" pitchFamily="18" charset="0"/>
                <a:cs typeface="Times New Roman" panose="02020603050405020304" pitchFamily="18" charset="0"/>
              </a:rPr>
              <a:t>之后细胞的基因表达</a:t>
            </a:r>
            <a:r>
              <a:rPr kumimoji="1" lang="en-US" altLang="zh-CN" sz="2400" dirty="0">
                <a:latin typeface="Times New Roman" panose="02020603050405020304" pitchFamily="18" charset="0"/>
                <a:cs typeface="Times New Roman" panose="02020603050405020304" pitchFamily="18" charset="0"/>
              </a:rPr>
              <a:t>(gene</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expression)</a:t>
            </a:r>
            <a:r>
              <a:rPr kumimoji="1" lang="zh-CN" altLang="en-US" sz="2400" dirty="0">
                <a:latin typeface="Times New Roman" panose="02020603050405020304" pitchFamily="18" charset="0"/>
                <a:cs typeface="Times New Roman" panose="02020603050405020304" pitchFamily="18" charset="0"/>
              </a:rPr>
              <a:t>会发生什么变化</a:t>
            </a:r>
          </a:p>
        </p:txBody>
      </p:sp>
      <p:sp>
        <p:nvSpPr>
          <p:cNvPr id="8" name="文本框 7">
            <a:extLst>
              <a:ext uri="{FF2B5EF4-FFF2-40B4-BE49-F238E27FC236}">
                <a16:creationId xmlns:a16="http://schemas.microsoft.com/office/drawing/2014/main" id="{4B7B5D06-41E8-F33F-B962-56C6D06314DC}"/>
              </a:ext>
            </a:extLst>
          </p:cNvPr>
          <p:cNvSpPr txBox="1"/>
          <p:nvPr/>
        </p:nvSpPr>
        <p:spPr>
          <a:xfrm>
            <a:off x="911424" y="5487615"/>
            <a:ext cx="9332735" cy="461665"/>
          </a:xfrm>
          <a:prstGeom prst="rect">
            <a:avLst/>
          </a:prstGeom>
          <a:noFill/>
        </p:spPr>
        <p:txBody>
          <a:bodyPr wrap="square" rtlCol="0">
            <a:spAutoFit/>
          </a:bodyPr>
          <a:lstStyle/>
          <a:p>
            <a:r>
              <a:rPr kumimoji="1" lang="zh-CN" altLang="en-US" sz="2400" dirty="0">
                <a:latin typeface="Times New Roman" panose="02020603050405020304" pitchFamily="18" charset="0"/>
                <a:cs typeface="Times New Roman" panose="02020603050405020304" pitchFamily="18" charset="0"/>
              </a:rPr>
              <a:t>而我的模型则需要在真实实验之前预测这种变化</a:t>
            </a:r>
          </a:p>
        </p:txBody>
      </p:sp>
      <p:sp>
        <p:nvSpPr>
          <p:cNvPr id="2" name="文本框 1">
            <a:extLst>
              <a:ext uri="{FF2B5EF4-FFF2-40B4-BE49-F238E27FC236}">
                <a16:creationId xmlns:a16="http://schemas.microsoft.com/office/drawing/2014/main" id="{5F31F8C3-877B-0C75-4D08-374B50292DC2}"/>
              </a:ext>
            </a:extLst>
          </p:cNvPr>
          <p:cNvSpPr txBox="1"/>
          <p:nvPr/>
        </p:nvSpPr>
        <p:spPr>
          <a:xfrm>
            <a:off x="551384" y="6388047"/>
            <a:ext cx="8646021" cy="369332"/>
          </a:xfrm>
          <a:prstGeom prst="rect">
            <a:avLst/>
          </a:prstGeom>
          <a:noFill/>
        </p:spPr>
        <p:txBody>
          <a:bodyPr wrap="none" rtlCol="0">
            <a:spAutoFit/>
          </a:bodyPr>
          <a:lstStyle/>
          <a:p>
            <a:r>
              <a:rPr kumimoji="1" lang="en-US" altLang="zh-CN" dirty="0"/>
              <a:t>Source:</a:t>
            </a:r>
            <a:r>
              <a:rPr kumimoji="1" lang="zh-CN" altLang="en-US" dirty="0"/>
              <a:t> </a:t>
            </a:r>
            <a:r>
              <a:rPr lang="en-US" altLang="zh-CN" dirty="0">
                <a:hlinkClick r:id="rId4"/>
              </a:rPr>
              <a:t>Hsiue et al, (2021). Targeting a neoantigen derived from a common TP53 mutation</a:t>
            </a:r>
            <a:endParaRPr kumimoji="1" lang="zh-CN" altLang="en-US" dirty="0"/>
          </a:p>
        </p:txBody>
      </p:sp>
    </p:spTree>
    <p:extLst>
      <p:ext uri="{BB962C8B-B14F-4D97-AF65-F5344CB8AC3E}">
        <p14:creationId xmlns:p14="http://schemas.microsoft.com/office/powerpoint/2010/main" val="85647213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文本框 36">
            <a:extLst>
              <a:ext uri="{FF2B5EF4-FFF2-40B4-BE49-F238E27FC236}">
                <a16:creationId xmlns:a16="http://schemas.microsoft.com/office/drawing/2014/main" id="{AA900864-AD50-E998-E882-3B21A8C0FAC5}"/>
              </a:ext>
            </a:extLst>
          </p:cNvPr>
          <p:cNvSpPr txBox="1"/>
          <p:nvPr/>
        </p:nvSpPr>
        <p:spPr>
          <a:xfrm>
            <a:off x="723705" y="285287"/>
            <a:ext cx="752688" cy="715089"/>
          </a:xfrm>
          <a:prstGeom prst="roundRect">
            <a:avLst/>
          </a:prstGeom>
          <a:solidFill>
            <a:srgbClr val="F57FB0"/>
          </a:solidFill>
        </p:spPr>
        <p:txBody>
          <a:bodyPr wrap="square" rtlCol="0">
            <a:spAutoFit/>
          </a:bodyPr>
          <a:lstStyle/>
          <a:p>
            <a:pPr algn="ctr"/>
            <a:r>
              <a:rPr lang="en-US" altLang="zh-CN" sz="3600" b="1" dirty="0">
                <a:solidFill>
                  <a:schemeClr val="bg1"/>
                </a:solidFill>
                <a:latin typeface="Times New Roman" panose="02020603050405020304" pitchFamily="18" charset="0"/>
                <a:cs typeface="Times New Roman" panose="02020603050405020304" pitchFamily="18" charset="0"/>
              </a:rPr>
              <a:t>01</a:t>
            </a:r>
            <a:endParaRPr lang="zh-CN" altLang="en-US" sz="3600" b="1" dirty="0">
              <a:solidFill>
                <a:schemeClr val="bg1"/>
              </a:solidFill>
              <a:latin typeface="Times New Roman" panose="02020603050405020304" pitchFamily="18" charset="0"/>
              <a:cs typeface="Times New Roman" panose="02020603050405020304" pitchFamily="18" charset="0"/>
            </a:endParaRPr>
          </a:p>
        </p:txBody>
      </p:sp>
      <p:sp>
        <p:nvSpPr>
          <p:cNvPr id="38" name="文本框 37">
            <a:extLst>
              <a:ext uri="{FF2B5EF4-FFF2-40B4-BE49-F238E27FC236}">
                <a16:creationId xmlns:a16="http://schemas.microsoft.com/office/drawing/2014/main" id="{BFFD2310-9E14-FEAC-7525-5B69D3D9CFF6}"/>
              </a:ext>
            </a:extLst>
          </p:cNvPr>
          <p:cNvSpPr txBox="1"/>
          <p:nvPr/>
        </p:nvSpPr>
        <p:spPr>
          <a:xfrm>
            <a:off x="1487448" y="342966"/>
            <a:ext cx="8424976" cy="584775"/>
          </a:xfrm>
          <a:prstGeom prst="rect">
            <a:avLst/>
          </a:prstGeom>
          <a:noFill/>
        </p:spPr>
        <p:txBody>
          <a:bodyPr wrap="square" rtlCol="0">
            <a:spAutoFit/>
          </a:bodyPr>
          <a:lstStyle/>
          <a:p>
            <a:pPr fontAlgn="auto">
              <a:spcBef>
                <a:spcPts val="0"/>
              </a:spcBef>
              <a:spcAft>
                <a:spcPts val="0"/>
              </a:spcAft>
              <a:defRPr/>
            </a:pPr>
            <a:r>
              <a:rPr lang="zh-CN" altLang="en-US" sz="3200" b="1" spc="600" dirty="0">
                <a:solidFill>
                  <a:srgbClr val="F57FB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研究背景 </a:t>
            </a:r>
            <a:r>
              <a:rPr lang="en-US" altLang="zh-CN" sz="3200" b="1" spc="600" dirty="0">
                <a:solidFill>
                  <a:srgbClr val="F57FB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a:t>
            </a:r>
            <a:r>
              <a:rPr lang="zh-CN" altLang="en-US" sz="3200" b="1" spc="600" dirty="0">
                <a:solidFill>
                  <a:srgbClr val="F57FB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 </a:t>
            </a:r>
            <a:r>
              <a:rPr lang="zh-CN" altLang="en-US" sz="2000" b="1" spc="600" dirty="0">
                <a:solidFill>
                  <a:srgbClr val="F57FB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研究基础：新兴单细胞技术</a:t>
            </a:r>
            <a:endParaRPr lang="zh-CN" altLang="en-US" sz="3200" b="1" spc="600" dirty="0">
              <a:solidFill>
                <a:srgbClr val="F57FB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endParaRPr>
          </a:p>
        </p:txBody>
      </p:sp>
      <p:sp>
        <p:nvSpPr>
          <p:cNvPr id="8" name="文本框 7">
            <a:extLst>
              <a:ext uri="{FF2B5EF4-FFF2-40B4-BE49-F238E27FC236}">
                <a16:creationId xmlns:a16="http://schemas.microsoft.com/office/drawing/2014/main" id="{6B9029EF-54C3-B284-CB38-A81050FB46C7}"/>
              </a:ext>
            </a:extLst>
          </p:cNvPr>
          <p:cNvSpPr txBox="1"/>
          <p:nvPr/>
        </p:nvSpPr>
        <p:spPr>
          <a:xfrm>
            <a:off x="723705" y="1268760"/>
            <a:ext cx="5119735" cy="523220"/>
          </a:xfrm>
          <a:prstGeom prst="rect">
            <a:avLst/>
          </a:prstGeom>
          <a:noFill/>
        </p:spPr>
        <p:txBody>
          <a:bodyPr wrap="none" rtlCol="0">
            <a:spAutoFit/>
          </a:bodyPr>
          <a:lstStyle/>
          <a:p>
            <a:r>
              <a:rPr kumimoji="1" lang="en-US" altLang="zh-CN" sz="2800" dirty="0">
                <a:latin typeface="Times New Roman" panose="02020603050405020304" pitchFamily="18" charset="0"/>
                <a:cs typeface="Times New Roman" panose="02020603050405020304" pitchFamily="18" charset="0"/>
              </a:rPr>
              <a:t>Single-cell</a:t>
            </a:r>
            <a:r>
              <a:rPr kumimoji="1" lang="zh-CN" altLang="en-US" sz="2800" dirty="0">
                <a:latin typeface="Times New Roman" panose="02020603050405020304" pitchFamily="18" charset="0"/>
                <a:cs typeface="Times New Roman" panose="02020603050405020304" pitchFamily="18" charset="0"/>
              </a:rPr>
              <a:t> </a:t>
            </a:r>
            <a:r>
              <a:rPr kumimoji="1" lang="en-US" altLang="zh-CN" sz="2800" dirty="0">
                <a:latin typeface="Times New Roman" panose="02020603050405020304" pitchFamily="18" charset="0"/>
                <a:cs typeface="Times New Roman" panose="02020603050405020304" pitchFamily="18" charset="0"/>
              </a:rPr>
              <a:t>RNA</a:t>
            </a:r>
            <a:r>
              <a:rPr kumimoji="1" lang="zh-CN" altLang="en-US" sz="2800" dirty="0">
                <a:latin typeface="Times New Roman" panose="02020603050405020304" pitchFamily="18" charset="0"/>
                <a:cs typeface="Times New Roman" panose="02020603050405020304" pitchFamily="18" charset="0"/>
              </a:rPr>
              <a:t> </a:t>
            </a:r>
            <a:r>
              <a:rPr kumimoji="1" lang="en-US" altLang="zh-CN" sz="2800" dirty="0">
                <a:latin typeface="Times New Roman" panose="02020603050405020304" pitchFamily="18" charset="0"/>
                <a:cs typeface="Times New Roman" panose="02020603050405020304" pitchFamily="18" charset="0"/>
              </a:rPr>
              <a:t>sequencing</a:t>
            </a:r>
            <a:r>
              <a:rPr kumimoji="1" lang="zh-CN" altLang="en-US" sz="2800" dirty="0">
                <a:latin typeface="Times New Roman" panose="02020603050405020304" pitchFamily="18" charset="0"/>
                <a:cs typeface="Times New Roman" panose="02020603050405020304" pitchFamily="18" charset="0"/>
              </a:rPr>
              <a:t> 技术</a:t>
            </a:r>
          </a:p>
        </p:txBody>
      </p:sp>
      <p:grpSp>
        <p:nvGrpSpPr>
          <p:cNvPr id="3" name="组合 2">
            <a:extLst>
              <a:ext uri="{FF2B5EF4-FFF2-40B4-BE49-F238E27FC236}">
                <a16:creationId xmlns:a16="http://schemas.microsoft.com/office/drawing/2014/main" id="{097E6A7B-A564-5901-3198-54E7AAFB6070}"/>
              </a:ext>
            </a:extLst>
          </p:cNvPr>
          <p:cNvGrpSpPr/>
          <p:nvPr/>
        </p:nvGrpSpPr>
        <p:grpSpPr>
          <a:xfrm>
            <a:off x="2093978" y="2132999"/>
            <a:ext cx="8004044" cy="4132087"/>
            <a:chOff x="2093978" y="2132999"/>
            <a:chExt cx="8004044" cy="4132087"/>
          </a:xfrm>
        </p:grpSpPr>
        <p:grpSp>
          <p:nvGrpSpPr>
            <p:cNvPr id="6" name="组合 5">
              <a:extLst>
                <a:ext uri="{FF2B5EF4-FFF2-40B4-BE49-F238E27FC236}">
                  <a16:creationId xmlns:a16="http://schemas.microsoft.com/office/drawing/2014/main" id="{6BE9B859-BF71-1C14-F89D-5D3284931F84}"/>
                </a:ext>
              </a:extLst>
            </p:cNvPr>
            <p:cNvGrpSpPr/>
            <p:nvPr/>
          </p:nvGrpSpPr>
          <p:grpSpPr>
            <a:xfrm>
              <a:off x="2093978" y="2132999"/>
              <a:ext cx="8004044" cy="1778618"/>
              <a:chOff x="2495600" y="3460938"/>
              <a:chExt cx="7223112" cy="1605083"/>
            </a:xfrm>
          </p:grpSpPr>
          <p:pic>
            <p:nvPicPr>
              <p:cNvPr id="11" name="图片 10">
                <a:extLst>
                  <a:ext uri="{FF2B5EF4-FFF2-40B4-BE49-F238E27FC236}">
                    <a16:creationId xmlns:a16="http://schemas.microsoft.com/office/drawing/2014/main" id="{03A6548C-DA87-4B14-909B-F17F2B9D7CA5}"/>
                  </a:ext>
                </a:extLst>
              </p:cNvPr>
              <p:cNvPicPr>
                <a:picLocks noChangeAspect="1"/>
              </p:cNvPicPr>
              <p:nvPr/>
            </p:nvPicPr>
            <p:blipFill rotWithShape="1">
              <a:blip r:embed="rId3">
                <a:extLst>
                  <a:ext uri="{28A0092B-C50C-407E-A947-70E740481C1C}">
                    <a14:useLocalDpi xmlns:a14="http://schemas.microsoft.com/office/drawing/2010/main" val="0"/>
                  </a:ext>
                </a:extLst>
              </a:blip>
              <a:srcRect t="9293" b="54535"/>
              <a:stretch/>
            </p:blipFill>
            <p:spPr>
              <a:xfrm>
                <a:off x="2495600" y="3841884"/>
                <a:ext cx="7223112" cy="1224137"/>
              </a:xfrm>
              <a:prstGeom prst="rect">
                <a:avLst/>
              </a:prstGeom>
            </p:spPr>
          </p:pic>
          <p:sp>
            <p:nvSpPr>
              <p:cNvPr id="12" name="文本框 11">
                <a:extLst>
                  <a:ext uri="{FF2B5EF4-FFF2-40B4-BE49-F238E27FC236}">
                    <a16:creationId xmlns:a16="http://schemas.microsoft.com/office/drawing/2014/main" id="{FCD70C9C-753A-28B7-CE63-2AC11E654755}"/>
                  </a:ext>
                </a:extLst>
              </p:cNvPr>
              <p:cNvSpPr txBox="1"/>
              <p:nvPr/>
            </p:nvSpPr>
            <p:spPr>
              <a:xfrm>
                <a:off x="5468336" y="3460938"/>
                <a:ext cx="1277639" cy="416622"/>
              </a:xfrm>
              <a:prstGeom prst="rect">
                <a:avLst/>
              </a:prstGeom>
              <a:noFill/>
            </p:spPr>
            <p:txBody>
              <a:bodyPr wrap="none" rtlCol="0">
                <a:spAutoFit/>
              </a:bodyPr>
              <a:lstStyle/>
              <a:p>
                <a:pPr algn="ctr"/>
                <a:r>
                  <a:rPr kumimoji="1" lang="zh-CN" altLang="en-US" sz="2400" dirty="0">
                    <a:latin typeface="Times New Roman" panose="02020603050405020304" pitchFamily="18" charset="0"/>
                    <a:cs typeface="Times New Roman" panose="02020603050405020304" pitchFamily="18" charset="0"/>
                  </a:rPr>
                  <a:t>传统方法</a:t>
                </a:r>
              </a:p>
            </p:txBody>
          </p:sp>
        </p:grpSp>
        <p:grpSp>
          <p:nvGrpSpPr>
            <p:cNvPr id="5" name="组合 4">
              <a:extLst>
                <a:ext uri="{FF2B5EF4-FFF2-40B4-BE49-F238E27FC236}">
                  <a16:creationId xmlns:a16="http://schemas.microsoft.com/office/drawing/2014/main" id="{709269E2-85A4-528F-3E46-BDCA14765D85}"/>
                </a:ext>
              </a:extLst>
            </p:cNvPr>
            <p:cNvGrpSpPr/>
            <p:nvPr/>
          </p:nvGrpSpPr>
          <p:grpSpPr>
            <a:xfrm>
              <a:off x="2093978" y="4100009"/>
              <a:ext cx="8004044" cy="2165077"/>
              <a:chOff x="2596626" y="4869160"/>
              <a:chExt cx="7223112" cy="1953837"/>
            </a:xfrm>
          </p:grpSpPr>
          <p:pic>
            <p:nvPicPr>
              <p:cNvPr id="4" name="图片 3">
                <a:extLst>
                  <a:ext uri="{FF2B5EF4-FFF2-40B4-BE49-F238E27FC236}">
                    <a16:creationId xmlns:a16="http://schemas.microsoft.com/office/drawing/2014/main" id="{50D83455-CC94-A261-674D-185C7CC74FAB}"/>
                  </a:ext>
                </a:extLst>
              </p:cNvPr>
              <p:cNvPicPr>
                <a:picLocks noChangeAspect="1"/>
              </p:cNvPicPr>
              <p:nvPr/>
            </p:nvPicPr>
            <p:blipFill rotWithShape="1">
              <a:blip r:embed="rId3">
                <a:extLst>
                  <a:ext uri="{28A0092B-C50C-407E-A947-70E740481C1C}">
                    <a14:useLocalDpi xmlns:a14="http://schemas.microsoft.com/office/drawing/2010/main" val="0"/>
                  </a:ext>
                </a:extLst>
              </a:blip>
              <a:srcRect t="55032"/>
              <a:stretch/>
            </p:blipFill>
            <p:spPr>
              <a:xfrm>
                <a:off x="2596626" y="5301208"/>
                <a:ext cx="7223112" cy="1521789"/>
              </a:xfrm>
              <a:prstGeom prst="rect">
                <a:avLst/>
              </a:prstGeom>
            </p:spPr>
          </p:pic>
          <p:sp>
            <p:nvSpPr>
              <p:cNvPr id="13" name="文本框 12">
                <a:extLst>
                  <a:ext uri="{FF2B5EF4-FFF2-40B4-BE49-F238E27FC236}">
                    <a16:creationId xmlns:a16="http://schemas.microsoft.com/office/drawing/2014/main" id="{A65704C1-233E-2689-95DC-59B7AE830454}"/>
                  </a:ext>
                </a:extLst>
              </p:cNvPr>
              <p:cNvSpPr txBox="1"/>
              <p:nvPr/>
            </p:nvSpPr>
            <p:spPr>
              <a:xfrm>
                <a:off x="4232413" y="4869160"/>
                <a:ext cx="3951539" cy="416622"/>
              </a:xfrm>
              <a:prstGeom prst="rect">
                <a:avLst/>
              </a:prstGeom>
              <a:noFill/>
            </p:spPr>
            <p:txBody>
              <a:bodyPr wrap="none" rtlCol="0">
                <a:spAutoFit/>
              </a:bodyPr>
              <a:lstStyle/>
              <a:p>
                <a:pPr algn="ctr"/>
                <a:r>
                  <a:rPr kumimoji="1" lang="en-US" altLang="zh-CN" sz="2400" dirty="0">
                    <a:latin typeface="Times New Roman" panose="02020603050405020304" pitchFamily="18" charset="0"/>
                    <a:cs typeface="Times New Roman" panose="02020603050405020304" pitchFamily="18" charset="0"/>
                  </a:rPr>
                  <a:t>Single-cell</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RNA</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sequencing</a:t>
                </a:r>
                <a:r>
                  <a:rPr kumimoji="1" lang="zh-CN" altLang="en-US" sz="2400" dirty="0">
                    <a:latin typeface="Times New Roman" panose="02020603050405020304" pitchFamily="18" charset="0"/>
                    <a:cs typeface="Times New Roman" panose="02020603050405020304" pitchFamily="18" charset="0"/>
                  </a:rPr>
                  <a:t> 技术</a:t>
                </a:r>
              </a:p>
            </p:txBody>
          </p:sp>
        </p:grpSp>
      </p:grpSp>
      <p:sp>
        <p:nvSpPr>
          <p:cNvPr id="14" name="文本框 13">
            <a:extLst>
              <a:ext uri="{FF2B5EF4-FFF2-40B4-BE49-F238E27FC236}">
                <a16:creationId xmlns:a16="http://schemas.microsoft.com/office/drawing/2014/main" id="{70DB087B-64A7-EBBC-0E4B-B4D0F420626F}"/>
              </a:ext>
            </a:extLst>
          </p:cNvPr>
          <p:cNvSpPr txBox="1"/>
          <p:nvPr/>
        </p:nvSpPr>
        <p:spPr>
          <a:xfrm>
            <a:off x="589804" y="6388047"/>
            <a:ext cx="4650376" cy="369332"/>
          </a:xfrm>
          <a:prstGeom prst="rect">
            <a:avLst/>
          </a:prstGeom>
          <a:noFill/>
        </p:spPr>
        <p:txBody>
          <a:bodyPr wrap="none" rtlCol="0">
            <a:spAutoFit/>
          </a:bodyPr>
          <a:lstStyle/>
          <a:p>
            <a:r>
              <a:rPr kumimoji="1" lang="en-US" altLang="zh-CN" dirty="0"/>
              <a:t>Source:</a:t>
            </a:r>
            <a:r>
              <a:rPr kumimoji="1" lang="zh-CN" altLang="en-US" dirty="0"/>
              <a:t> </a:t>
            </a:r>
            <a:r>
              <a:rPr lang="zh-CN" altLang="en-US" dirty="0">
                <a:hlinkClick r:id="rId4"/>
              </a:rPr>
              <a:t>恒诺新知</a:t>
            </a:r>
            <a:r>
              <a:rPr lang="en-US" altLang="zh-CN" dirty="0">
                <a:hlinkClick r:id="rId4"/>
              </a:rPr>
              <a:t>,(2021). </a:t>
            </a:r>
            <a:r>
              <a:rPr lang="zh-CN" altLang="en-US" dirty="0">
                <a:hlinkClick r:id="rId4"/>
              </a:rPr>
              <a:t>单细胞</a:t>
            </a:r>
            <a:r>
              <a:rPr lang="en-US" altLang="zh-CN" dirty="0">
                <a:hlinkClick r:id="rId4"/>
              </a:rPr>
              <a:t>RNA-seq</a:t>
            </a:r>
            <a:r>
              <a:rPr lang="zh-CN" altLang="en-US" dirty="0">
                <a:hlinkClick r:id="rId4"/>
              </a:rPr>
              <a:t>介绍 </a:t>
            </a:r>
            <a:endParaRPr kumimoji="1" lang="zh-CN" altLang="en-US" dirty="0"/>
          </a:p>
        </p:txBody>
      </p:sp>
    </p:spTree>
    <p:extLst>
      <p:ext uri="{BB962C8B-B14F-4D97-AF65-F5344CB8AC3E}">
        <p14:creationId xmlns:p14="http://schemas.microsoft.com/office/powerpoint/2010/main" val="318523859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文本框 36">
            <a:extLst>
              <a:ext uri="{FF2B5EF4-FFF2-40B4-BE49-F238E27FC236}">
                <a16:creationId xmlns:a16="http://schemas.microsoft.com/office/drawing/2014/main" id="{AA900864-AD50-E998-E882-3B21A8C0FAC5}"/>
              </a:ext>
            </a:extLst>
          </p:cNvPr>
          <p:cNvSpPr txBox="1"/>
          <p:nvPr/>
        </p:nvSpPr>
        <p:spPr>
          <a:xfrm>
            <a:off x="723705" y="285287"/>
            <a:ext cx="752688" cy="715089"/>
          </a:xfrm>
          <a:prstGeom prst="roundRect">
            <a:avLst/>
          </a:prstGeom>
          <a:solidFill>
            <a:srgbClr val="F57FB0"/>
          </a:solidFill>
        </p:spPr>
        <p:txBody>
          <a:bodyPr wrap="square" rtlCol="0">
            <a:spAutoFit/>
          </a:bodyPr>
          <a:lstStyle/>
          <a:p>
            <a:pPr algn="ctr"/>
            <a:r>
              <a:rPr lang="en-US" altLang="zh-CN" sz="3600" b="1" dirty="0">
                <a:solidFill>
                  <a:schemeClr val="bg1"/>
                </a:solidFill>
                <a:latin typeface="Times New Roman" panose="02020603050405020304" pitchFamily="18" charset="0"/>
                <a:cs typeface="Times New Roman" panose="02020603050405020304" pitchFamily="18" charset="0"/>
              </a:rPr>
              <a:t>01</a:t>
            </a:r>
            <a:endParaRPr lang="zh-CN" altLang="en-US" sz="3600" b="1" dirty="0">
              <a:solidFill>
                <a:schemeClr val="bg1"/>
              </a:solidFill>
              <a:latin typeface="Times New Roman" panose="02020603050405020304" pitchFamily="18" charset="0"/>
              <a:cs typeface="Times New Roman" panose="02020603050405020304" pitchFamily="18" charset="0"/>
            </a:endParaRPr>
          </a:p>
        </p:txBody>
      </p:sp>
      <p:sp>
        <p:nvSpPr>
          <p:cNvPr id="38" name="文本框 37">
            <a:extLst>
              <a:ext uri="{FF2B5EF4-FFF2-40B4-BE49-F238E27FC236}">
                <a16:creationId xmlns:a16="http://schemas.microsoft.com/office/drawing/2014/main" id="{BFFD2310-9E14-FEAC-7525-5B69D3D9CFF6}"/>
              </a:ext>
            </a:extLst>
          </p:cNvPr>
          <p:cNvSpPr txBox="1"/>
          <p:nvPr/>
        </p:nvSpPr>
        <p:spPr>
          <a:xfrm>
            <a:off x="1487448" y="342966"/>
            <a:ext cx="7992928"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1" i="0" u="none" strike="noStrike" kern="1200" cap="none" spc="600" normalizeH="0" baseline="0" noProof="0" dirty="0">
                <a:ln>
                  <a:noFill/>
                </a:ln>
                <a:solidFill>
                  <a:srgbClr val="F57FB0"/>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研究背景 </a:t>
            </a:r>
            <a:r>
              <a:rPr lang="en-US" altLang="zh-CN" sz="3200" b="1" spc="600" dirty="0">
                <a:solidFill>
                  <a:srgbClr val="F57FB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a:t>
            </a:r>
            <a:r>
              <a:rPr kumimoji="0" lang="zh-CN" altLang="en-US" sz="3200" b="1" i="0" u="none" strike="noStrike" kern="1200" cap="none" spc="600" normalizeH="0" baseline="0" noProof="0" dirty="0">
                <a:ln>
                  <a:noFill/>
                </a:ln>
                <a:solidFill>
                  <a:srgbClr val="F57FB0"/>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 </a:t>
            </a:r>
            <a:r>
              <a:rPr kumimoji="0" lang="zh-CN" altLang="en-US" sz="2000" b="1" i="0" u="none" strike="noStrike" kern="1200" cap="none" spc="600" normalizeH="0" baseline="0" noProof="0" dirty="0">
                <a:ln>
                  <a:noFill/>
                </a:ln>
                <a:solidFill>
                  <a:srgbClr val="F57FB0"/>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研究基础：新兴单细胞技术</a:t>
            </a:r>
            <a:endParaRPr kumimoji="0" lang="zh-CN" altLang="en-US" sz="3200" b="1" i="0" u="none" strike="noStrike" kern="1200" cap="none" spc="600" normalizeH="0" baseline="0" noProof="0" dirty="0">
              <a:ln>
                <a:noFill/>
              </a:ln>
              <a:solidFill>
                <a:srgbClr val="F57FB0"/>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endParaRPr>
          </a:p>
        </p:txBody>
      </p:sp>
      <p:sp>
        <p:nvSpPr>
          <p:cNvPr id="8" name="文本框 7">
            <a:extLst>
              <a:ext uri="{FF2B5EF4-FFF2-40B4-BE49-F238E27FC236}">
                <a16:creationId xmlns:a16="http://schemas.microsoft.com/office/drawing/2014/main" id="{6B9029EF-54C3-B284-CB38-A81050FB46C7}"/>
              </a:ext>
            </a:extLst>
          </p:cNvPr>
          <p:cNvSpPr txBox="1"/>
          <p:nvPr/>
        </p:nvSpPr>
        <p:spPr>
          <a:xfrm>
            <a:off x="723705" y="1268760"/>
            <a:ext cx="5119735" cy="523220"/>
          </a:xfrm>
          <a:prstGeom prst="rect">
            <a:avLst/>
          </a:prstGeom>
          <a:noFill/>
        </p:spPr>
        <p:txBody>
          <a:bodyPr wrap="none" rtlCol="0">
            <a:spAutoFit/>
          </a:bodyPr>
          <a:lstStyle/>
          <a:p>
            <a:r>
              <a:rPr kumimoji="1" lang="en-US" altLang="zh-CN" sz="2800" dirty="0">
                <a:latin typeface="Times New Roman" panose="02020603050405020304" pitchFamily="18" charset="0"/>
                <a:cs typeface="Times New Roman" panose="02020603050405020304" pitchFamily="18" charset="0"/>
              </a:rPr>
              <a:t>Single-cell</a:t>
            </a:r>
            <a:r>
              <a:rPr kumimoji="1" lang="zh-CN" altLang="en-US" sz="2800" dirty="0">
                <a:latin typeface="Times New Roman" panose="02020603050405020304" pitchFamily="18" charset="0"/>
                <a:cs typeface="Times New Roman" panose="02020603050405020304" pitchFamily="18" charset="0"/>
              </a:rPr>
              <a:t> </a:t>
            </a:r>
            <a:r>
              <a:rPr kumimoji="1" lang="en-US" altLang="zh-CN" sz="2800" dirty="0">
                <a:latin typeface="Times New Roman" panose="02020603050405020304" pitchFamily="18" charset="0"/>
                <a:cs typeface="Times New Roman" panose="02020603050405020304" pitchFamily="18" charset="0"/>
              </a:rPr>
              <a:t>RNA</a:t>
            </a:r>
            <a:r>
              <a:rPr kumimoji="1" lang="zh-CN" altLang="en-US" sz="2800" dirty="0">
                <a:latin typeface="Times New Roman" panose="02020603050405020304" pitchFamily="18" charset="0"/>
                <a:cs typeface="Times New Roman" panose="02020603050405020304" pitchFamily="18" charset="0"/>
              </a:rPr>
              <a:t> </a:t>
            </a:r>
            <a:r>
              <a:rPr kumimoji="1" lang="en-US" altLang="zh-CN" sz="2800" dirty="0">
                <a:latin typeface="Times New Roman" panose="02020603050405020304" pitchFamily="18" charset="0"/>
                <a:cs typeface="Times New Roman" panose="02020603050405020304" pitchFamily="18" charset="0"/>
              </a:rPr>
              <a:t>sequencing</a:t>
            </a:r>
            <a:r>
              <a:rPr kumimoji="1" lang="zh-CN" altLang="en-US" sz="2800" dirty="0">
                <a:latin typeface="Times New Roman" panose="02020603050405020304" pitchFamily="18" charset="0"/>
                <a:cs typeface="Times New Roman" panose="02020603050405020304" pitchFamily="18" charset="0"/>
              </a:rPr>
              <a:t> 技术</a:t>
            </a:r>
          </a:p>
        </p:txBody>
      </p:sp>
      <p:grpSp>
        <p:nvGrpSpPr>
          <p:cNvPr id="9" name="组合 8">
            <a:extLst>
              <a:ext uri="{FF2B5EF4-FFF2-40B4-BE49-F238E27FC236}">
                <a16:creationId xmlns:a16="http://schemas.microsoft.com/office/drawing/2014/main" id="{9E060D8E-9463-E99D-80F7-B57D9828D294}"/>
              </a:ext>
            </a:extLst>
          </p:cNvPr>
          <p:cNvGrpSpPr/>
          <p:nvPr/>
        </p:nvGrpSpPr>
        <p:grpSpPr>
          <a:xfrm>
            <a:off x="1127448" y="2060365"/>
            <a:ext cx="3815494" cy="4285763"/>
            <a:chOff x="723705" y="2060364"/>
            <a:chExt cx="3815494" cy="4285763"/>
          </a:xfrm>
        </p:grpSpPr>
        <p:pic>
          <p:nvPicPr>
            <p:cNvPr id="3" name="图片 2">
              <a:extLst>
                <a:ext uri="{FF2B5EF4-FFF2-40B4-BE49-F238E27FC236}">
                  <a16:creationId xmlns:a16="http://schemas.microsoft.com/office/drawing/2014/main" id="{D384CF47-D269-7788-9C4B-26716ABDA971}"/>
                </a:ext>
              </a:extLst>
            </p:cNvPr>
            <p:cNvPicPr>
              <a:picLocks noChangeAspect="1"/>
            </p:cNvPicPr>
            <p:nvPr/>
          </p:nvPicPr>
          <p:blipFill>
            <a:blip r:embed="rId3"/>
            <a:stretch>
              <a:fillRect/>
            </a:stretch>
          </p:blipFill>
          <p:spPr>
            <a:xfrm>
              <a:off x="723705" y="2566127"/>
              <a:ext cx="3815494" cy="3780000"/>
            </a:xfrm>
            <a:prstGeom prst="rect">
              <a:avLst/>
            </a:prstGeom>
          </p:spPr>
        </p:pic>
        <p:sp>
          <p:nvSpPr>
            <p:cNvPr id="14" name="文本框 13">
              <a:extLst>
                <a:ext uri="{FF2B5EF4-FFF2-40B4-BE49-F238E27FC236}">
                  <a16:creationId xmlns:a16="http://schemas.microsoft.com/office/drawing/2014/main" id="{6D32D30A-921F-1C23-A4F1-A4539F26544D}"/>
                </a:ext>
              </a:extLst>
            </p:cNvPr>
            <p:cNvSpPr txBox="1"/>
            <p:nvPr/>
          </p:nvSpPr>
          <p:spPr>
            <a:xfrm>
              <a:off x="1923566" y="2060364"/>
              <a:ext cx="1415772" cy="461665"/>
            </a:xfrm>
            <a:prstGeom prst="rect">
              <a:avLst/>
            </a:prstGeom>
            <a:noFill/>
          </p:spPr>
          <p:txBody>
            <a:bodyPr wrap="none" rtlCol="0">
              <a:spAutoFit/>
            </a:bodyPr>
            <a:lstStyle/>
            <a:p>
              <a:pPr algn="ctr"/>
              <a:r>
                <a:rPr kumimoji="1" lang="zh-CN" altLang="en-US" sz="2400" dirty="0">
                  <a:latin typeface="Times New Roman" panose="02020603050405020304" pitchFamily="18" charset="0"/>
                  <a:cs typeface="Times New Roman" panose="02020603050405020304" pitchFamily="18" charset="0"/>
                </a:rPr>
                <a:t>传统方法</a:t>
              </a:r>
            </a:p>
          </p:txBody>
        </p:sp>
      </p:grpSp>
      <p:grpSp>
        <p:nvGrpSpPr>
          <p:cNvPr id="10" name="组合 9">
            <a:extLst>
              <a:ext uri="{FF2B5EF4-FFF2-40B4-BE49-F238E27FC236}">
                <a16:creationId xmlns:a16="http://schemas.microsoft.com/office/drawing/2014/main" id="{B72BA144-CD06-04E3-95D4-D334C5F598F2}"/>
              </a:ext>
            </a:extLst>
          </p:cNvPr>
          <p:cNvGrpSpPr/>
          <p:nvPr/>
        </p:nvGrpSpPr>
        <p:grpSpPr>
          <a:xfrm>
            <a:off x="6685789" y="2060364"/>
            <a:ext cx="4378763" cy="4285764"/>
            <a:chOff x="6356465" y="2060363"/>
            <a:chExt cx="4378763" cy="4285764"/>
          </a:xfrm>
        </p:grpSpPr>
        <p:pic>
          <p:nvPicPr>
            <p:cNvPr id="2" name="图片 1">
              <a:extLst>
                <a:ext uri="{FF2B5EF4-FFF2-40B4-BE49-F238E27FC236}">
                  <a16:creationId xmlns:a16="http://schemas.microsoft.com/office/drawing/2014/main" id="{9D9CBEB6-E58E-8153-91FA-5B4FE49BB51A}"/>
                </a:ext>
              </a:extLst>
            </p:cNvPr>
            <p:cNvPicPr>
              <a:picLocks noChangeAspect="1"/>
            </p:cNvPicPr>
            <p:nvPr/>
          </p:nvPicPr>
          <p:blipFill>
            <a:blip r:embed="rId4"/>
            <a:stretch>
              <a:fillRect/>
            </a:stretch>
          </p:blipFill>
          <p:spPr>
            <a:xfrm>
              <a:off x="6917229" y="2566127"/>
              <a:ext cx="3257234" cy="3780000"/>
            </a:xfrm>
            <a:prstGeom prst="rect">
              <a:avLst/>
            </a:prstGeom>
          </p:spPr>
        </p:pic>
        <p:sp>
          <p:nvSpPr>
            <p:cNvPr id="15" name="文本框 14">
              <a:extLst>
                <a:ext uri="{FF2B5EF4-FFF2-40B4-BE49-F238E27FC236}">
                  <a16:creationId xmlns:a16="http://schemas.microsoft.com/office/drawing/2014/main" id="{8D677D74-F2DE-3B5C-BA56-3F5BF3781D42}"/>
                </a:ext>
              </a:extLst>
            </p:cNvPr>
            <p:cNvSpPr txBox="1"/>
            <p:nvPr/>
          </p:nvSpPr>
          <p:spPr>
            <a:xfrm>
              <a:off x="6356465" y="2060363"/>
              <a:ext cx="4378763" cy="461665"/>
            </a:xfrm>
            <a:prstGeom prst="rect">
              <a:avLst/>
            </a:prstGeom>
            <a:noFill/>
          </p:spPr>
          <p:txBody>
            <a:bodyPr wrap="none" rtlCol="0">
              <a:spAutoFit/>
            </a:bodyPr>
            <a:lstStyle/>
            <a:p>
              <a:pPr algn="ctr"/>
              <a:r>
                <a:rPr kumimoji="1" lang="en-US" altLang="zh-CN" sz="2400" dirty="0">
                  <a:latin typeface="Times New Roman" panose="02020603050405020304" pitchFamily="18" charset="0"/>
                  <a:cs typeface="Times New Roman" panose="02020603050405020304" pitchFamily="18" charset="0"/>
                </a:rPr>
                <a:t>Single-cell</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RNA</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sequencing</a:t>
              </a:r>
              <a:r>
                <a:rPr kumimoji="1" lang="zh-CN" altLang="en-US" sz="2400" dirty="0">
                  <a:latin typeface="Times New Roman" panose="02020603050405020304" pitchFamily="18" charset="0"/>
                  <a:cs typeface="Times New Roman" panose="02020603050405020304" pitchFamily="18" charset="0"/>
                </a:rPr>
                <a:t> 技术</a:t>
              </a:r>
            </a:p>
          </p:txBody>
        </p:sp>
      </p:grpSp>
      <p:sp>
        <p:nvSpPr>
          <p:cNvPr id="19" name="燕尾形箭头 18">
            <a:extLst>
              <a:ext uri="{FF2B5EF4-FFF2-40B4-BE49-F238E27FC236}">
                <a16:creationId xmlns:a16="http://schemas.microsoft.com/office/drawing/2014/main" id="{13D64A73-F187-4F17-8195-C4D468F2FF34}"/>
              </a:ext>
            </a:extLst>
          </p:cNvPr>
          <p:cNvSpPr/>
          <p:nvPr/>
        </p:nvSpPr>
        <p:spPr>
          <a:xfrm>
            <a:off x="5420242" y="4202718"/>
            <a:ext cx="1351515" cy="506819"/>
          </a:xfrm>
          <a:prstGeom prst="notchedRightArrow">
            <a:avLst>
              <a:gd name="adj1" fmla="val 50000"/>
              <a:gd name="adj2" fmla="val 74694"/>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1646784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文本框 36">
            <a:extLst>
              <a:ext uri="{FF2B5EF4-FFF2-40B4-BE49-F238E27FC236}">
                <a16:creationId xmlns:a16="http://schemas.microsoft.com/office/drawing/2014/main" id="{AA900864-AD50-E998-E882-3B21A8C0FAC5}"/>
              </a:ext>
            </a:extLst>
          </p:cNvPr>
          <p:cNvSpPr txBox="1"/>
          <p:nvPr/>
        </p:nvSpPr>
        <p:spPr>
          <a:xfrm>
            <a:off x="723705" y="285287"/>
            <a:ext cx="752688" cy="715089"/>
          </a:xfrm>
          <a:prstGeom prst="roundRect">
            <a:avLst/>
          </a:prstGeom>
          <a:solidFill>
            <a:srgbClr val="F57FB0"/>
          </a:solidFill>
        </p:spPr>
        <p:txBody>
          <a:bodyPr wrap="square" rtlCol="0">
            <a:spAutoFit/>
          </a:bodyPr>
          <a:lstStyle/>
          <a:p>
            <a:pPr algn="ctr"/>
            <a:r>
              <a:rPr lang="en-US" altLang="zh-CN" sz="3600" b="1" dirty="0">
                <a:solidFill>
                  <a:schemeClr val="bg1"/>
                </a:solidFill>
                <a:latin typeface="Times New Roman" panose="02020603050405020304" pitchFamily="18" charset="0"/>
                <a:cs typeface="Times New Roman" panose="02020603050405020304" pitchFamily="18" charset="0"/>
              </a:rPr>
              <a:t>01</a:t>
            </a:r>
            <a:endParaRPr lang="zh-CN" altLang="en-US" sz="3600" b="1" dirty="0">
              <a:solidFill>
                <a:schemeClr val="bg1"/>
              </a:solidFill>
              <a:latin typeface="Times New Roman" panose="02020603050405020304" pitchFamily="18" charset="0"/>
              <a:cs typeface="Times New Roman" panose="02020603050405020304" pitchFamily="18" charset="0"/>
            </a:endParaRPr>
          </a:p>
        </p:txBody>
      </p:sp>
      <p:sp>
        <p:nvSpPr>
          <p:cNvPr id="38" name="文本框 37">
            <a:extLst>
              <a:ext uri="{FF2B5EF4-FFF2-40B4-BE49-F238E27FC236}">
                <a16:creationId xmlns:a16="http://schemas.microsoft.com/office/drawing/2014/main" id="{BFFD2310-9E14-FEAC-7525-5B69D3D9CFF6}"/>
              </a:ext>
            </a:extLst>
          </p:cNvPr>
          <p:cNvSpPr txBox="1"/>
          <p:nvPr/>
        </p:nvSpPr>
        <p:spPr>
          <a:xfrm>
            <a:off x="1487448" y="342966"/>
            <a:ext cx="6696784" cy="584775"/>
          </a:xfrm>
          <a:prstGeom prst="rect">
            <a:avLst/>
          </a:prstGeom>
          <a:noFill/>
        </p:spPr>
        <p:txBody>
          <a:bodyPr wrap="square" rtlCol="0">
            <a:spAutoFit/>
          </a:bodyPr>
          <a:lstStyle/>
          <a:p>
            <a:pPr fontAlgn="auto">
              <a:spcBef>
                <a:spcPts val="0"/>
              </a:spcBef>
              <a:spcAft>
                <a:spcPts val="0"/>
              </a:spcAft>
              <a:defRPr/>
            </a:pPr>
            <a:r>
              <a:rPr lang="zh-CN" altLang="en-US" sz="3200" b="1" spc="600" dirty="0">
                <a:solidFill>
                  <a:srgbClr val="F57FB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研究背景 </a:t>
            </a:r>
            <a:r>
              <a:rPr lang="en-US" altLang="zh-CN" sz="3200" b="1" spc="600" dirty="0">
                <a:solidFill>
                  <a:srgbClr val="F57FB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a:t>
            </a:r>
            <a:r>
              <a:rPr lang="zh-CN" altLang="en-US" sz="3200" b="1" spc="600" dirty="0">
                <a:solidFill>
                  <a:srgbClr val="F57FB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 </a:t>
            </a:r>
            <a:r>
              <a:rPr lang="zh-CN" altLang="en-US" sz="2000" b="1" spc="600" dirty="0">
                <a:solidFill>
                  <a:srgbClr val="F57FB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为什么要预测扰动</a:t>
            </a:r>
            <a:endParaRPr lang="zh-CN" altLang="en-US" sz="3200" b="1" spc="600" dirty="0">
              <a:solidFill>
                <a:srgbClr val="F57FB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endParaRPr>
          </a:p>
        </p:txBody>
      </p:sp>
      <p:sp>
        <p:nvSpPr>
          <p:cNvPr id="2" name="文本框 1">
            <a:extLst>
              <a:ext uri="{FF2B5EF4-FFF2-40B4-BE49-F238E27FC236}">
                <a16:creationId xmlns:a16="http://schemas.microsoft.com/office/drawing/2014/main" id="{A8BE75E0-61B5-990F-5EB5-A72A25E4632D}"/>
              </a:ext>
            </a:extLst>
          </p:cNvPr>
          <p:cNvSpPr txBox="1"/>
          <p:nvPr/>
        </p:nvSpPr>
        <p:spPr>
          <a:xfrm>
            <a:off x="723705" y="1268760"/>
            <a:ext cx="4392549" cy="523220"/>
          </a:xfrm>
          <a:prstGeom prst="rect">
            <a:avLst/>
          </a:prstGeom>
          <a:noFill/>
        </p:spPr>
        <p:txBody>
          <a:bodyPr wrap="none" rtlCol="0">
            <a:spAutoFit/>
          </a:bodyPr>
          <a:lstStyle/>
          <a:p>
            <a:r>
              <a:rPr kumimoji="1" lang="zh-CN" altLang="en-US" sz="2800" dirty="0">
                <a:latin typeface="Times New Roman" panose="02020603050405020304" pitchFamily="18" charset="0"/>
                <a:cs typeface="Times New Roman" panose="02020603050405020304" pitchFamily="18" charset="0"/>
              </a:rPr>
              <a:t>为什么要预测</a:t>
            </a:r>
            <a:r>
              <a:rPr kumimoji="1" lang="en-US" altLang="zh-CN" sz="2800" dirty="0">
                <a:latin typeface="Times New Roman" panose="02020603050405020304" pitchFamily="18" charset="0"/>
                <a:cs typeface="Times New Roman" panose="02020603050405020304" pitchFamily="18" charset="0"/>
              </a:rPr>
              <a:t> Perturbation?</a:t>
            </a:r>
            <a:endParaRPr kumimoji="1" lang="zh-CN" altLang="en-US" sz="2800" dirty="0">
              <a:latin typeface="Times New Roman" panose="02020603050405020304" pitchFamily="18" charset="0"/>
              <a:cs typeface="Times New Roman" panose="02020603050405020304" pitchFamily="18" charset="0"/>
            </a:endParaRPr>
          </a:p>
        </p:txBody>
      </p:sp>
      <p:sp>
        <p:nvSpPr>
          <p:cNvPr id="6" name="文本框 5">
            <a:extLst>
              <a:ext uri="{FF2B5EF4-FFF2-40B4-BE49-F238E27FC236}">
                <a16:creationId xmlns:a16="http://schemas.microsoft.com/office/drawing/2014/main" id="{1E3D62D6-2038-5793-A101-C81F93BB6884}"/>
              </a:ext>
            </a:extLst>
          </p:cNvPr>
          <p:cNvSpPr txBox="1"/>
          <p:nvPr/>
        </p:nvSpPr>
        <p:spPr>
          <a:xfrm>
            <a:off x="723705" y="1906803"/>
            <a:ext cx="7997702" cy="523220"/>
          </a:xfrm>
          <a:prstGeom prst="rect">
            <a:avLst/>
          </a:prstGeom>
          <a:noFill/>
        </p:spPr>
        <p:txBody>
          <a:bodyPr wrap="none" rtlCol="0">
            <a:spAutoFit/>
          </a:bodyPr>
          <a:lstStyle/>
          <a:p>
            <a:r>
              <a:rPr kumimoji="1" lang="zh-CN" altLang="en-US" sz="2800" b="1" dirty="0">
                <a:latin typeface="Times New Roman" panose="02020603050405020304" pitchFamily="18" charset="0"/>
                <a:cs typeface="Times New Roman" panose="02020603050405020304" pitchFamily="18" charset="0"/>
              </a:rPr>
              <a:t>可以为药物研究和疑难杂症</a:t>
            </a:r>
            <a:r>
              <a:rPr kumimoji="1" lang="en-US" altLang="zh-CN" sz="2800" b="1" dirty="0">
                <a:latin typeface="Times New Roman" panose="02020603050405020304" pitchFamily="18" charset="0"/>
                <a:cs typeface="Times New Roman" panose="02020603050405020304" pitchFamily="18" charset="0"/>
              </a:rPr>
              <a:t>(</a:t>
            </a:r>
            <a:r>
              <a:rPr kumimoji="1" lang="zh-CN" altLang="en-US" sz="2800" b="1" dirty="0">
                <a:latin typeface="Times New Roman" panose="02020603050405020304" pitchFamily="18" charset="0"/>
                <a:cs typeface="Times New Roman" panose="02020603050405020304" pitchFamily="18" charset="0"/>
              </a:rPr>
              <a:t>如癌症</a:t>
            </a:r>
            <a:r>
              <a:rPr kumimoji="1" lang="en-US" altLang="zh-CN" sz="2800" b="1" dirty="0">
                <a:latin typeface="Times New Roman" panose="02020603050405020304" pitchFamily="18" charset="0"/>
                <a:cs typeface="Times New Roman" panose="02020603050405020304" pitchFamily="18" charset="0"/>
              </a:rPr>
              <a:t>)</a:t>
            </a:r>
            <a:r>
              <a:rPr kumimoji="1" lang="zh-CN" altLang="en-US" sz="2800" b="1" dirty="0">
                <a:latin typeface="Times New Roman" panose="02020603050405020304" pitchFamily="18" charset="0"/>
                <a:cs typeface="Times New Roman" panose="02020603050405020304" pitchFamily="18" charset="0"/>
              </a:rPr>
              <a:t>治疗带来启发</a:t>
            </a:r>
          </a:p>
        </p:txBody>
      </p:sp>
      <p:sp>
        <p:nvSpPr>
          <p:cNvPr id="7" name="文本框 6">
            <a:extLst>
              <a:ext uri="{FF2B5EF4-FFF2-40B4-BE49-F238E27FC236}">
                <a16:creationId xmlns:a16="http://schemas.microsoft.com/office/drawing/2014/main" id="{C00C4C4D-A01F-E5D9-8278-448C4F157B0B}"/>
              </a:ext>
            </a:extLst>
          </p:cNvPr>
          <p:cNvSpPr txBox="1"/>
          <p:nvPr/>
        </p:nvSpPr>
        <p:spPr>
          <a:xfrm>
            <a:off x="723705" y="2548987"/>
            <a:ext cx="6954148" cy="461665"/>
          </a:xfrm>
          <a:prstGeom prst="rect">
            <a:avLst/>
          </a:prstGeom>
          <a:noFill/>
        </p:spPr>
        <p:txBody>
          <a:bodyPr wrap="none" rtlCol="0">
            <a:spAutoFit/>
          </a:bodyPr>
          <a:lstStyle/>
          <a:p>
            <a:r>
              <a:rPr kumimoji="1" lang="en-US" altLang="zh-CN" sz="2400" dirty="0">
                <a:latin typeface="Times New Roman" panose="02020603050405020304" pitchFamily="18" charset="0"/>
                <a:cs typeface="Times New Roman" panose="02020603050405020304" pitchFamily="18" charset="0"/>
              </a:rPr>
              <a:t>e.g.</a:t>
            </a:r>
            <a:r>
              <a:rPr kumimoji="1" lang="zh-CN" altLang="en-US" sz="2400" dirty="0">
                <a:latin typeface="Times New Roman" panose="02020603050405020304" pitchFamily="18" charset="0"/>
                <a:cs typeface="Times New Roman" panose="02020603050405020304" pitchFamily="18" charset="0"/>
              </a:rPr>
              <a:t> 现在要测试一种新的药物是否可以杀死癌细胞</a:t>
            </a:r>
          </a:p>
        </p:txBody>
      </p:sp>
      <p:sp>
        <p:nvSpPr>
          <p:cNvPr id="8" name="文本框 7">
            <a:extLst>
              <a:ext uri="{FF2B5EF4-FFF2-40B4-BE49-F238E27FC236}">
                <a16:creationId xmlns:a16="http://schemas.microsoft.com/office/drawing/2014/main" id="{96EAF0C0-CBE5-0841-79AE-C5A8559DAD7C}"/>
              </a:ext>
            </a:extLst>
          </p:cNvPr>
          <p:cNvSpPr txBox="1"/>
          <p:nvPr/>
        </p:nvSpPr>
        <p:spPr>
          <a:xfrm>
            <a:off x="723705" y="3131244"/>
            <a:ext cx="5860900" cy="461665"/>
          </a:xfrm>
          <a:prstGeom prst="rect">
            <a:avLst/>
          </a:prstGeom>
          <a:noFill/>
        </p:spPr>
        <p:txBody>
          <a:bodyPr wrap="none" rtlCol="0">
            <a:spAutoFit/>
          </a:bodyPr>
          <a:lstStyle/>
          <a:p>
            <a:r>
              <a:rPr kumimoji="1" lang="zh-CN" altLang="en-US" sz="2400" dirty="0">
                <a:latin typeface="Times New Roman" panose="02020603050405020304" pitchFamily="18" charset="0"/>
                <a:cs typeface="Times New Roman" panose="02020603050405020304" pitchFamily="18" charset="0"/>
              </a:rPr>
              <a:t>但在实际临床试验前，数据和样本量很少</a:t>
            </a:r>
          </a:p>
        </p:txBody>
      </p:sp>
      <p:sp>
        <p:nvSpPr>
          <p:cNvPr id="9" name="文本框 8">
            <a:extLst>
              <a:ext uri="{FF2B5EF4-FFF2-40B4-BE49-F238E27FC236}">
                <a16:creationId xmlns:a16="http://schemas.microsoft.com/office/drawing/2014/main" id="{360FB069-06C4-73AC-2B25-96543DD9C63A}"/>
              </a:ext>
            </a:extLst>
          </p:cNvPr>
          <p:cNvSpPr txBox="1"/>
          <p:nvPr/>
        </p:nvSpPr>
        <p:spPr>
          <a:xfrm>
            <a:off x="723705" y="3713501"/>
            <a:ext cx="5416868" cy="461665"/>
          </a:xfrm>
          <a:prstGeom prst="rect">
            <a:avLst/>
          </a:prstGeom>
          <a:noFill/>
        </p:spPr>
        <p:txBody>
          <a:bodyPr wrap="none" rtlCol="0">
            <a:spAutoFit/>
          </a:bodyPr>
          <a:lstStyle/>
          <a:p>
            <a:r>
              <a:rPr kumimoji="1" lang="zh-CN" altLang="en-US" sz="2400" dirty="0">
                <a:latin typeface="Times New Roman" panose="02020603050405020304" pitchFamily="18" charset="0"/>
                <a:cs typeface="Times New Roman" panose="02020603050405020304" pitchFamily="18" charset="0"/>
              </a:rPr>
              <a:t>因此需要使用模型来预测该药物的效果</a:t>
            </a:r>
            <a:endParaRPr kumimoji="1" lang="en-US" altLang="zh-CN" sz="2400" dirty="0">
              <a:latin typeface="Times New Roman" panose="02020603050405020304" pitchFamily="18" charset="0"/>
              <a:cs typeface="Times New Roman" panose="02020603050405020304" pitchFamily="18" charset="0"/>
            </a:endParaRPr>
          </a:p>
        </p:txBody>
      </p:sp>
      <p:sp>
        <p:nvSpPr>
          <p:cNvPr id="11" name="文本框 10">
            <a:extLst>
              <a:ext uri="{FF2B5EF4-FFF2-40B4-BE49-F238E27FC236}">
                <a16:creationId xmlns:a16="http://schemas.microsoft.com/office/drawing/2014/main" id="{064CB5DB-1AB9-1335-9D60-4A64841E7449}"/>
              </a:ext>
            </a:extLst>
          </p:cNvPr>
          <p:cNvSpPr txBox="1"/>
          <p:nvPr/>
        </p:nvSpPr>
        <p:spPr>
          <a:xfrm>
            <a:off x="723705" y="4295758"/>
            <a:ext cx="5109091" cy="830997"/>
          </a:xfrm>
          <a:prstGeom prst="rect">
            <a:avLst/>
          </a:prstGeom>
          <a:noFill/>
        </p:spPr>
        <p:txBody>
          <a:bodyPr wrap="none" rtlCol="0">
            <a:spAutoFit/>
          </a:bodyPr>
          <a:lstStyle/>
          <a:p>
            <a:r>
              <a:rPr kumimoji="1" lang="zh-CN" altLang="en-US" sz="2400" dirty="0">
                <a:latin typeface="Times New Roman" panose="02020603050405020304" pitchFamily="18" charset="0"/>
                <a:cs typeface="Times New Roman" panose="02020603050405020304" pitchFamily="18" charset="0"/>
              </a:rPr>
              <a:t>是否能够使变异基因水平显著降低？</a:t>
            </a:r>
            <a:endParaRPr kumimoji="1" lang="en-US" altLang="zh-CN" sz="2400" dirty="0">
              <a:latin typeface="Times New Roman" panose="02020603050405020304" pitchFamily="18" charset="0"/>
              <a:cs typeface="Times New Roman" panose="02020603050405020304" pitchFamily="18" charset="0"/>
            </a:endParaRPr>
          </a:p>
          <a:p>
            <a:r>
              <a:rPr kumimoji="1" lang="zh-CN" altLang="en-US" sz="2400" dirty="0">
                <a:latin typeface="Times New Roman" panose="02020603050405020304" pitchFamily="18" charset="0"/>
                <a:cs typeface="Times New Roman" panose="02020603050405020304" pitchFamily="18" charset="0"/>
              </a:rPr>
              <a:t>或者能够使抗癌基因水平显著提高？</a:t>
            </a:r>
            <a:endParaRPr kumimoji="1" lang="en-US" altLang="zh-CN" sz="2400" dirty="0">
              <a:latin typeface="Times New Roman" panose="02020603050405020304" pitchFamily="18" charset="0"/>
              <a:cs typeface="Times New Roman" panose="02020603050405020304" pitchFamily="18" charset="0"/>
            </a:endParaRPr>
          </a:p>
        </p:txBody>
      </p:sp>
      <p:sp>
        <p:nvSpPr>
          <p:cNvPr id="10" name="文本框 9">
            <a:extLst>
              <a:ext uri="{FF2B5EF4-FFF2-40B4-BE49-F238E27FC236}">
                <a16:creationId xmlns:a16="http://schemas.microsoft.com/office/drawing/2014/main" id="{B58AC78F-2389-DE23-B7FD-7E7210A0FE4F}"/>
              </a:ext>
            </a:extLst>
          </p:cNvPr>
          <p:cNvSpPr txBox="1"/>
          <p:nvPr/>
        </p:nvSpPr>
        <p:spPr>
          <a:xfrm>
            <a:off x="723705" y="5247347"/>
            <a:ext cx="7571303" cy="461665"/>
          </a:xfrm>
          <a:prstGeom prst="rect">
            <a:avLst/>
          </a:prstGeom>
          <a:noFill/>
        </p:spPr>
        <p:txBody>
          <a:bodyPr wrap="none" rtlCol="0">
            <a:spAutoFit/>
          </a:bodyPr>
          <a:lstStyle/>
          <a:p>
            <a:r>
              <a:rPr kumimoji="1" lang="zh-CN" altLang="en-US" sz="2400" dirty="0">
                <a:latin typeface="Times New Roman" panose="02020603050405020304" pitchFamily="18" charset="0"/>
                <a:cs typeface="Times New Roman" panose="02020603050405020304" pitchFamily="18" charset="0"/>
              </a:rPr>
              <a:t>而这些数据可以为研究人员后续的研究和制药带来启发</a:t>
            </a:r>
            <a:endParaRPr kumimoji="1" lang="en-US" altLang="zh-C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4315484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grpId="0" nodeType="afterEffect">
                                  <p:stCondLst>
                                    <p:cond delay="0"/>
                                  </p:stCondLst>
                                  <p:childTnLst>
                                    <p:set>
                                      <p:cBhvr>
                                        <p:cTn id="17" dur="1" fill="hold">
                                          <p:stCondLst>
                                            <p:cond delay="0"/>
                                          </p:stCondLst>
                                        </p:cTn>
                                        <p:tgtEl>
                                          <p:spTgt spid="11"/>
                                        </p:tgtEl>
                                        <p:attrNameLst>
                                          <p:attrName>style.visibility</p:attrName>
                                        </p:attrNameLst>
                                      </p:cBhvr>
                                      <p:to>
                                        <p:strVal val="visible"/>
                                      </p:to>
                                    </p:set>
                                  </p:childTnLst>
                                </p:cTn>
                              </p:par>
                            </p:childTnLst>
                          </p:cTn>
                        </p:par>
                        <p:par>
                          <p:cTn id="18" fill="hold">
                            <p:stCondLst>
                              <p:cond delay="0"/>
                            </p:stCondLst>
                            <p:childTnLst>
                              <p:par>
                                <p:cTn id="19" presetID="1" presetClass="entr" presetSubtype="0" fill="hold" grpId="0" nodeType="after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1" grpId="0"/>
      <p:bldP spid="1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文本框 36">
            <a:extLst>
              <a:ext uri="{FF2B5EF4-FFF2-40B4-BE49-F238E27FC236}">
                <a16:creationId xmlns:a16="http://schemas.microsoft.com/office/drawing/2014/main" id="{AA900864-AD50-E998-E882-3B21A8C0FAC5}"/>
              </a:ext>
            </a:extLst>
          </p:cNvPr>
          <p:cNvSpPr txBox="1"/>
          <p:nvPr/>
        </p:nvSpPr>
        <p:spPr>
          <a:xfrm>
            <a:off x="723705" y="285287"/>
            <a:ext cx="752688" cy="715089"/>
          </a:xfrm>
          <a:prstGeom prst="roundRect">
            <a:avLst/>
          </a:prstGeom>
          <a:solidFill>
            <a:srgbClr val="F57FB0"/>
          </a:solidFill>
        </p:spPr>
        <p:txBody>
          <a:bodyPr wrap="square" rtlCol="0">
            <a:spAutoFit/>
          </a:bodyPr>
          <a:lstStyle/>
          <a:p>
            <a:pPr algn="ctr"/>
            <a:r>
              <a:rPr lang="en-US" altLang="zh-CN" sz="3600" b="1" dirty="0">
                <a:solidFill>
                  <a:schemeClr val="bg1"/>
                </a:solidFill>
                <a:latin typeface="Times New Roman" panose="02020603050405020304" pitchFamily="18" charset="0"/>
                <a:cs typeface="Times New Roman" panose="02020603050405020304" pitchFamily="18" charset="0"/>
              </a:rPr>
              <a:t>01</a:t>
            </a:r>
            <a:endParaRPr lang="zh-CN" altLang="en-US" sz="3600" b="1" dirty="0">
              <a:solidFill>
                <a:schemeClr val="bg1"/>
              </a:solidFill>
              <a:latin typeface="Times New Roman" panose="02020603050405020304" pitchFamily="18" charset="0"/>
              <a:cs typeface="Times New Roman" panose="02020603050405020304" pitchFamily="18" charset="0"/>
            </a:endParaRPr>
          </a:p>
        </p:txBody>
      </p:sp>
      <p:sp>
        <p:nvSpPr>
          <p:cNvPr id="38" name="文本框 37">
            <a:extLst>
              <a:ext uri="{FF2B5EF4-FFF2-40B4-BE49-F238E27FC236}">
                <a16:creationId xmlns:a16="http://schemas.microsoft.com/office/drawing/2014/main" id="{BFFD2310-9E14-FEAC-7525-5B69D3D9CFF6}"/>
              </a:ext>
            </a:extLst>
          </p:cNvPr>
          <p:cNvSpPr txBox="1"/>
          <p:nvPr/>
        </p:nvSpPr>
        <p:spPr>
          <a:xfrm>
            <a:off x="1487448" y="342966"/>
            <a:ext cx="8641000" cy="584775"/>
          </a:xfrm>
          <a:prstGeom prst="rect">
            <a:avLst/>
          </a:prstGeom>
          <a:noFill/>
        </p:spPr>
        <p:txBody>
          <a:bodyPr wrap="square" rtlCol="0">
            <a:spAutoFit/>
          </a:bodyPr>
          <a:lstStyle/>
          <a:p>
            <a:pPr fontAlgn="auto">
              <a:spcBef>
                <a:spcPts val="0"/>
              </a:spcBef>
              <a:spcAft>
                <a:spcPts val="0"/>
              </a:spcAft>
              <a:defRPr/>
            </a:pPr>
            <a:r>
              <a:rPr lang="zh-CN" altLang="en-US" sz="3200" b="1" spc="600" dirty="0">
                <a:solidFill>
                  <a:srgbClr val="F57FB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研究背景 </a:t>
            </a:r>
            <a:r>
              <a:rPr lang="en-US" altLang="zh-CN" sz="3200" b="1" spc="600" dirty="0">
                <a:solidFill>
                  <a:srgbClr val="F57FB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a:t>
            </a:r>
            <a:r>
              <a:rPr lang="zh-CN" altLang="en-US" sz="3200" b="1" spc="600" dirty="0">
                <a:solidFill>
                  <a:srgbClr val="F57FB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 </a:t>
            </a:r>
            <a:r>
              <a:rPr lang="zh-CN" altLang="en-US" sz="2000" b="1" spc="600" dirty="0">
                <a:solidFill>
                  <a:srgbClr val="F57FB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现有解决方法及其问题</a:t>
            </a:r>
            <a:endParaRPr lang="zh-CN" altLang="en-US" sz="3200" b="1" spc="600" dirty="0">
              <a:solidFill>
                <a:srgbClr val="F57FB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endParaRPr>
          </a:p>
        </p:txBody>
      </p:sp>
      <p:sp>
        <p:nvSpPr>
          <p:cNvPr id="2" name="文本框 1">
            <a:extLst>
              <a:ext uri="{FF2B5EF4-FFF2-40B4-BE49-F238E27FC236}">
                <a16:creationId xmlns:a16="http://schemas.microsoft.com/office/drawing/2014/main" id="{A8BE75E0-61B5-990F-5EB5-A72A25E4632D}"/>
              </a:ext>
            </a:extLst>
          </p:cNvPr>
          <p:cNvSpPr txBox="1"/>
          <p:nvPr/>
        </p:nvSpPr>
        <p:spPr>
          <a:xfrm>
            <a:off x="723705" y="1494784"/>
            <a:ext cx="7965642" cy="523220"/>
          </a:xfrm>
          <a:prstGeom prst="rect">
            <a:avLst/>
          </a:prstGeom>
          <a:noFill/>
        </p:spPr>
        <p:txBody>
          <a:bodyPr wrap="none" rtlCol="0">
            <a:spAutoFit/>
          </a:bodyPr>
          <a:lstStyle/>
          <a:p>
            <a:r>
              <a:rPr kumimoji="1" lang="zh-CN" altLang="en-US" sz="2800" dirty="0">
                <a:latin typeface="Times New Roman" panose="02020603050405020304" pitchFamily="18" charset="0"/>
                <a:cs typeface="Times New Roman" panose="02020603050405020304" pitchFamily="18" charset="0"/>
              </a:rPr>
              <a:t>目前有什么方法可以解决这个问题</a:t>
            </a:r>
            <a:r>
              <a:rPr kumimoji="1" lang="en-US" altLang="zh-CN" sz="2800" dirty="0">
                <a:latin typeface="Times New Roman" panose="02020603050405020304" pitchFamily="18" charset="0"/>
                <a:cs typeface="Times New Roman" panose="02020603050405020304" pitchFamily="18" charset="0"/>
              </a:rPr>
              <a:t>(</a:t>
            </a:r>
            <a:r>
              <a:rPr kumimoji="1" lang="zh-CN" altLang="en-US" sz="2800" dirty="0">
                <a:latin typeface="Times New Roman" panose="02020603050405020304" pitchFamily="18" charset="0"/>
                <a:cs typeface="Times New Roman" panose="02020603050405020304" pitchFamily="18" charset="0"/>
              </a:rPr>
              <a:t>预测扰动</a:t>
            </a:r>
            <a:r>
              <a:rPr kumimoji="1" lang="en-US" altLang="zh-CN" sz="2800" dirty="0">
                <a:latin typeface="Times New Roman" panose="02020603050405020304" pitchFamily="18" charset="0"/>
                <a:cs typeface="Times New Roman" panose="02020603050405020304" pitchFamily="18" charset="0"/>
              </a:rPr>
              <a:t>)</a:t>
            </a:r>
            <a:r>
              <a:rPr kumimoji="1" lang="zh-CN" altLang="en-US" sz="2800" dirty="0">
                <a:latin typeface="Times New Roman" panose="02020603050405020304" pitchFamily="18" charset="0"/>
                <a:cs typeface="Times New Roman" panose="02020603050405020304" pitchFamily="18" charset="0"/>
              </a:rPr>
              <a:t>呢？</a:t>
            </a:r>
          </a:p>
        </p:txBody>
      </p:sp>
      <p:sp>
        <p:nvSpPr>
          <p:cNvPr id="4" name="文本框 3">
            <a:extLst>
              <a:ext uri="{FF2B5EF4-FFF2-40B4-BE49-F238E27FC236}">
                <a16:creationId xmlns:a16="http://schemas.microsoft.com/office/drawing/2014/main" id="{15189153-6A5F-2615-3C37-C4FC97E43BDF}"/>
              </a:ext>
            </a:extLst>
          </p:cNvPr>
          <p:cNvSpPr txBox="1"/>
          <p:nvPr/>
        </p:nvSpPr>
        <p:spPr>
          <a:xfrm>
            <a:off x="839416" y="2018004"/>
            <a:ext cx="8071440" cy="1200329"/>
          </a:xfrm>
          <a:prstGeom prst="rect">
            <a:avLst/>
          </a:prstGeom>
          <a:noFill/>
        </p:spPr>
        <p:txBody>
          <a:bodyPr wrap="none" rtlCol="0">
            <a:spAutoFit/>
          </a:bodyPr>
          <a:lstStyle/>
          <a:p>
            <a:pPr marL="342900" indent="-342900">
              <a:buAutoNum type="arabicPeriod"/>
            </a:pPr>
            <a:r>
              <a:rPr kumimoji="1" lang="zh-CN" altLang="en-US" sz="2400" dirty="0">
                <a:latin typeface="+mn-ea"/>
              </a:rPr>
              <a:t>统计学方法如：线性回归</a:t>
            </a:r>
            <a:endParaRPr kumimoji="1" lang="en-US" altLang="zh-CN" sz="2400" dirty="0">
              <a:latin typeface="+mn-ea"/>
            </a:endParaRPr>
          </a:p>
          <a:p>
            <a:pPr marL="342900" indent="-342900">
              <a:buAutoNum type="arabicPeriod"/>
            </a:pPr>
            <a:r>
              <a:rPr kumimoji="1" lang="zh-CN" altLang="en-US" sz="2400" dirty="0">
                <a:latin typeface="+mn-ea"/>
              </a:rPr>
              <a:t>对抗生成网络</a:t>
            </a:r>
            <a:r>
              <a:rPr kumimoji="1" lang="en-US" altLang="zh-CN" sz="2400" dirty="0">
                <a:latin typeface="+mn-ea"/>
              </a:rPr>
              <a:t>(GAN)</a:t>
            </a:r>
            <a:r>
              <a:rPr kumimoji="1" lang="zh-CN" altLang="en-US" sz="2400" dirty="0">
                <a:latin typeface="+mn-ea"/>
              </a:rPr>
              <a:t>及其变种</a:t>
            </a:r>
            <a:r>
              <a:rPr kumimoji="1" lang="en-US" altLang="zh-CN" sz="2400" dirty="0">
                <a:latin typeface="+mn-ea"/>
              </a:rPr>
              <a:t>(</a:t>
            </a:r>
            <a:r>
              <a:rPr kumimoji="1" lang="zh-CN" altLang="en-US" sz="2400" dirty="0">
                <a:latin typeface="+mn-ea"/>
              </a:rPr>
              <a:t>如</a:t>
            </a:r>
            <a:r>
              <a:rPr kumimoji="1" lang="en-US" altLang="zh-CN" sz="2400" dirty="0">
                <a:latin typeface="+mn-ea"/>
              </a:rPr>
              <a:t>:</a:t>
            </a:r>
            <a:r>
              <a:rPr kumimoji="1" lang="en-US" altLang="zh-CN" sz="2400" dirty="0" err="1">
                <a:latin typeface="+mn-ea"/>
              </a:rPr>
              <a:t>CGAN,stGAN</a:t>
            </a:r>
            <a:r>
              <a:rPr kumimoji="1" lang="zh-CN" altLang="en-US" sz="2400" dirty="0">
                <a:latin typeface="+mn-ea"/>
              </a:rPr>
              <a:t>和</a:t>
            </a:r>
            <a:r>
              <a:rPr kumimoji="1" lang="en-US" altLang="zh-CN" sz="2400" dirty="0">
                <a:latin typeface="+mn-ea"/>
              </a:rPr>
              <a:t>sc-WGAN)</a:t>
            </a:r>
          </a:p>
          <a:p>
            <a:pPr marL="342900" indent="-342900">
              <a:buAutoNum type="arabicPeriod"/>
            </a:pPr>
            <a:r>
              <a:rPr kumimoji="1" lang="zh-CN" altLang="en-US" sz="2400" dirty="0">
                <a:latin typeface="+mn-ea"/>
              </a:rPr>
              <a:t>变分推断自编码器</a:t>
            </a:r>
            <a:r>
              <a:rPr kumimoji="1" lang="en-US" altLang="zh-CN" sz="2400" dirty="0">
                <a:latin typeface="+mn-ea"/>
              </a:rPr>
              <a:t>(VAE)</a:t>
            </a:r>
            <a:r>
              <a:rPr kumimoji="1" lang="zh-CN" altLang="en-US" sz="2400" dirty="0">
                <a:latin typeface="+mn-ea"/>
              </a:rPr>
              <a:t>及其变种</a:t>
            </a:r>
            <a:r>
              <a:rPr kumimoji="1" lang="en-US" altLang="zh-CN" sz="2400" dirty="0">
                <a:latin typeface="+mn-ea"/>
              </a:rPr>
              <a:t>(</a:t>
            </a:r>
            <a:r>
              <a:rPr kumimoji="1" lang="zh-CN" altLang="en-US" sz="2400" dirty="0">
                <a:latin typeface="+mn-ea"/>
              </a:rPr>
              <a:t>如</a:t>
            </a:r>
            <a:r>
              <a:rPr kumimoji="1" lang="en-US" altLang="zh-CN" sz="2400" dirty="0">
                <a:latin typeface="+mn-ea"/>
              </a:rPr>
              <a:t>:CVAE</a:t>
            </a:r>
            <a:r>
              <a:rPr kumimoji="1" lang="zh-CN" altLang="en-US" sz="2400" dirty="0">
                <a:latin typeface="+mn-ea"/>
              </a:rPr>
              <a:t>和</a:t>
            </a:r>
            <a:r>
              <a:rPr kumimoji="1" lang="en-US" altLang="zh-CN" sz="2400" dirty="0">
                <a:latin typeface="+mn-ea"/>
              </a:rPr>
              <a:t>scGen)</a:t>
            </a:r>
            <a:endParaRPr kumimoji="1" lang="zh-CN" altLang="en-US" sz="2400" dirty="0">
              <a:latin typeface="+mn-ea"/>
            </a:endParaRPr>
          </a:p>
        </p:txBody>
      </p:sp>
      <p:sp>
        <p:nvSpPr>
          <p:cNvPr id="8" name="文本框 7">
            <a:extLst>
              <a:ext uri="{FF2B5EF4-FFF2-40B4-BE49-F238E27FC236}">
                <a16:creationId xmlns:a16="http://schemas.microsoft.com/office/drawing/2014/main" id="{6286BE69-F4D2-6294-DE56-B7CD35A33F5A}"/>
              </a:ext>
            </a:extLst>
          </p:cNvPr>
          <p:cNvSpPr txBox="1"/>
          <p:nvPr/>
        </p:nvSpPr>
        <p:spPr>
          <a:xfrm>
            <a:off x="839416" y="3515529"/>
            <a:ext cx="4134465" cy="523220"/>
          </a:xfrm>
          <a:prstGeom prst="rect">
            <a:avLst/>
          </a:prstGeom>
          <a:noFill/>
        </p:spPr>
        <p:txBody>
          <a:bodyPr wrap="none" rtlCol="0">
            <a:spAutoFit/>
          </a:bodyPr>
          <a:lstStyle/>
          <a:p>
            <a:r>
              <a:rPr kumimoji="1" lang="zh-CN" altLang="en-US" sz="2800" dirty="0">
                <a:latin typeface="Times New Roman" panose="02020603050405020304" pitchFamily="18" charset="0"/>
                <a:cs typeface="Times New Roman" panose="02020603050405020304" pitchFamily="18" charset="0"/>
              </a:rPr>
              <a:t>这些方法存在什么问题？</a:t>
            </a:r>
          </a:p>
        </p:txBody>
      </p:sp>
      <p:sp>
        <p:nvSpPr>
          <p:cNvPr id="10" name="文本框 9">
            <a:extLst>
              <a:ext uri="{FF2B5EF4-FFF2-40B4-BE49-F238E27FC236}">
                <a16:creationId xmlns:a16="http://schemas.microsoft.com/office/drawing/2014/main" id="{1029C637-029F-E277-4FA6-C3716FDFE107}"/>
              </a:ext>
            </a:extLst>
          </p:cNvPr>
          <p:cNvSpPr txBox="1"/>
          <p:nvPr/>
        </p:nvSpPr>
        <p:spPr>
          <a:xfrm>
            <a:off x="810265" y="4112657"/>
            <a:ext cx="9456435" cy="1200329"/>
          </a:xfrm>
          <a:prstGeom prst="rect">
            <a:avLst/>
          </a:prstGeom>
          <a:noFill/>
        </p:spPr>
        <p:txBody>
          <a:bodyPr wrap="none" rtlCol="0">
            <a:spAutoFit/>
          </a:bodyPr>
          <a:lstStyle/>
          <a:p>
            <a:pPr marL="342900" indent="-342900">
              <a:buAutoNum type="arabicPeriod"/>
            </a:pPr>
            <a:r>
              <a:rPr kumimoji="1" lang="zh-CN" altLang="en-US" sz="2400" dirty="0">
                <a:latin typeface="+mn-ea"/>
              </a:rPr>
              <a:t>统计学方法预测复杂非线性关系能力较低</a:t>
            </a:r>
            <a:endParaRPr kumimoji="1" lang="en-US" altLang="zh-CN" sz="2400" dirty="0">
              <a:latin typeface="+mn-ea"/>
            </a:endParaRPr>
          </a:p>
          <a:p>
            <a:pPr marL="342900" indent="-342900">
              <a:buAutoNum type="arabicPeriod"/>
            </a:pPr>
            <a:r>
              <a:rPr kumimoji="1" lang="en-US" altLang="zh-CN" sz="2400" dirty="0">
                <a:latin typeface="+mn-ea"/>
              </a:rPr>
              <a:t>GANs</a:t>
            </a:r>
            <a:r>
              <a:rPr kumimoji="1" lang="zh-CN" altLang="en-US" sz="2400" dirty="0">
                <a:latin typeface="+mn-ea"/>
              </a:rPr>
              <a:t>输出的结果过于多样</a:t>
            </a:r>
            <a:r>
              <a:rPr kumimoji="1" lang="en-US" altLang="zh-CN" sz="2400" dirty="0">
                <a:latin typeface="+mn-ea"/>
              </a:rPr>
              <a:t>(too</a:t>
            </a:r>
            <a:r>
              <a:rPr kumimoji="1" lang="zh-CN" altLang="en-US" sz="2400" dirty="0">
                <a:latin typeface="+mn-ea"/>
              </a:rPr>
              <a:t> </a:t>
            </a:r>
            <a:r>
              <a:rPr kumimoji="1" lang="en-US" altLang="zh-CN" sz="2400" dirty="0">
                <a:latin typeface="+mn-ea"/>
              </a:rPr>
              <a:t>versatile),</a:t>
            </a:r>
            <a:r>
              <a:rPr kumimoji="1" lang="zh-CN" altLang="en-US" sz="2400" dirty="0">
                <a:latin typeface="+mn-ea"/>
              </a:rPr>
              <a:t>且训练过程非常不稳定</a:t>
            </a:r>
            <a:endParaRPr kumimoji="1" lang="en-US" altLang="zh-CN" sz="2400" dirty="0">
              <a:latin typeface="+mn-ea"/>
            </a:endParaRPr>
          </a:p>
          <a:p>
            <a:pPr marL="342900" indent="-342900">
              <a:buAutoNum type="arabicPeriod"/>
            </a:pPr>
            <a:r>
              <a:rPr kumimoji="1" lang="en-US" altLang="zh-CN" sz="2400" dirty="0">
                <a:latin typeface="+mn-ea"/>
              </a:rPr>
              <a:t>VAEs</a:t>
            </a:r>
            <a:r>
              <a:rPr kumimoji="1" lang="zh-CN" altLang="en-US" sz="2400" dirty="0">
                <a:latin typeface="+mn-ea"/>
              </a:rPr>
              <a:t>则可能得到“模糊”的结果 </a:t>
            </a:r>
            <a:r>
              <a:rPr kumimoji="1" lang="en-US" altLang="zh-CN" sz="2400" dirty="0">
                <a:latin typeface="+mn-ea"/>
              </a:rPr>
              <a:t>(</a:t>
            </a:r>
            <a:r>
              <a:rPr kumimoji="1" lang="zh-CN" altLang="en-US" sz="2400" dirty="0">
                <a:latin typeface="+mn-ea"/>
              </a:rPr>
              <a:t>方差较大的结果</a:t>
            </a:r>
            <a:r>
              <a:rPr kumimoji="1" lang="en-US" altLang="zh-CN" sz="2400" dirty="0">
                <a:latin typeface="+mn-ea"/>
              </a:rPr>
              <a:t>)</a:t>
            </a:r>
          </a:p>
        </p:txBody>
      </p:sp>
    </p:spTree>
    <p:extLst>
      <p:ext uri="{BB962C8B-B14F-4D97-AF65-F5344CB8AC3E}">
        <p14:creationId xmlns:p14="http://schemas.microsoft.com/office/powerpoint/2010/main" val="11787397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8" grpId="0"/>
      <p:bldP spid="1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913D4057-2537-DF10-457A-5CB7A4CBD44D}"/>
              </a:ext>
            </a:extLst>
          </p:cNvPr>
          <p:cNvGrpSpPr/>
          <p:nvPr/>
        </p:nvGrpSpPr>
        <p:grpSpPr>
          <a:xfrm>
            <a:off x="425193" y="1484784"/>
            <a:ext cx="11341613" cy="4392488"/>
            <a:chOff x="1631504" y="1772816"/>
            <a:chExt cx="8924548" cy="3456384"/>
          </a:xfrm>
        </p:grpSpPr>
        <p:pic>
          <p:nvPicPr>
            <p:cNvPr id="7" name="图片 6">
              <a:extLst>
                <a:ext uri="{FF2B5EF4-FFF2-40B4-BE49-F238E27FC236}">
                  <a16:creationId xmlns:a16="http://schemas.microsoft.com/office/drawing/2014/main" id="{7BDED9C6-2F8D-BA86-BD6D-23423A6C53C5}"/>
                </a:ext>
              </a:extLst>
            </p:cNvPr>
            <p:cNvPicPr>
              <a:picLocks noChangeAspect="1"/>
            </p:cNvPicPr>
            <p:nvPr/>
          </p:nvPicPr>
          <p:blipFill rotWithShape="1">
            <a:blip r:embed="rId3"/>
            <a:srcRect b="29045"/>
            <a:stretch/>
          </p:blipFill>
          <p:spPr>
            <a:xfrm>
              <a:off x="1631504" y="1772816"/>
              <a:ext cx="8924548" cy="3456384"/>
            </a:xfrm>
            <a:prstGeom prst="rect">
              <a:avLst/>
            </a:prstGeom>
          </p:spPr>
        </p:pic>
        <p:sp>
          <p:nvSpPr>
            <p:cNvPr id="11" name="框架 10">
              <a:extLst>
                <a:ext uri="{FF2B5EF4-FFF2-40B4-BE49-F238E27FC236}">
                  <a16:creationId xmlns:a16="http://schemas.microsoft.com/office/drawing/2014/main" id="{30001EF8-8E45-A38A-AF5B-8C48E19E06EA}"/>
                </a:ext>
              </a:extLst>
            </p:cNvPr>
            <p:cNvSpPr/>
            <p:nvPr/>
          </p:nvSpPr>
          <p:spPr>
            <a:xfrm>
              <a:off x="8172000" y="4293096"/>
              <a:ext cx="144016" cy="144016"/>
            </a:xfrm>
            <a:prstGeom prst="frame">
              <a:avLst/>
            </a:prstGeom>
            <a:solidFill>
              <a:srgbClr val="FF0000"/>
            </a:solidFill>
            <a:ln w="31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14" name="框架 13">
              <a:extLst>
                <a:ext uri="{FF2B5EF4-FFF2-40B4-BE49-F238E27FC236}">
                  <a16:creationId xmlns:a16="http://schemas.microsoft.com/office/drawing/2014/main" id="{09103898-A1C0-0774-645C-C01C80A8472E}"/>
                </a:ext>
              </a:extLst>
            </p:cNvPr>
            <p:cNvSpPr/>
            <p:nvPr/>
          </p:nvSpPr>
          <p:spPr>
            <a:xfrm>
              <a:off x="8658000" y="4078800"/>
              <a:ext cx="144016" cy="144016"/>
            </a:xfrm>
            <a:prstGeom prst="frame">
              <a:avLst/>
            </a:prstGeom>
            <a:solidFill>
              <a:srgbClr val="FF0000"/>
            </a:solidFill>
            <a:ln w="31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17" name="框架 16">
              <a:extLst>
                <a:ext uri="{FF2B5EF4-FFF2-40B4-BE49-F238E27FC236}">
                  <a16:creationId xmlns:a16="http://schemas.microsoft.com/office/drawing/2014/main" id="{C588596A-2C00-6BD9-1364-5B1D0A33E215}"/>
                </a:ext>
              </a:extLst>
            </p:cNvPr>
            <p:cNvSpPr/>
            <p:nvPr/>
          </p:nvSpPr>
          <p:spPr>
            <a:xfrm>
              <a:off x="9198000" y="4230000"/>
              <a:ext cx="144016" cy="144016"/>
            </a:xfrm>
            <a:prstGeom prst="frame">
              <a:avLst/>
            </a:prstGeom>
            <a:solidFill>
              <a:srgbClr val="FF0000"/>
            </a:solidFill>
            <a:ln w="31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18" name="框架 17">
              <a:extLst>
                <a:ext uri="{FF2B5EF4-FFF2-40B4-BE49-F238E27FC236}">
                  <a16:creationId xmlns:a16="http://schemas.microsoft.com/office/drawing/2014/main" id="{ABFFAAF3-7040-DD7E-26A5-680967E7B36B}"/>
                </a:ext>
              </a:extLst>
            </p:cNvPr>
            <p:cNvSpPr/>
            <p:nvPr/>
          </p:nvSpPr>
          <p:spPr>
            <a:xfrm>
              <a:off x="9997200" y="4165200"/>
              <a:ext cx="144016" cy="144016"/>
            </a:xfrm>
            <a:prstGeom prst="frame">
              <a:avLst/>
            </a:prstGeom>
            <a:solidFill>
              <a:srgbClr val="FF0000"/>
            </a:solidFill>
            <a:ln w="31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grpSp>
      <p:sp>
        <p:nvSpPr>
          <p:cNvPr id="10" name="文本框 9">
            <a:extLst>
              <a:ext uri="{FF2B5EF4-FFF2-40B4-BE49-F238E27FC236}">
                <a16:creationId xmlns:a16="http://schemas.microsoft.com/office/drawing/2014/main" id="{54828A50-FAD5-994D-1BFE-56876A0B7D3E}"/>
              </a:ext>
            </a:extLst>
          </p:cNvPr>
          <p:cNvSpPr txBox="1"/>
          <p:nvPr/>
        </p:nvSpPr>
        <p:spPr>
          <a:xfrm>
            <a:off x="5456613" y="1223174"/>
            <a:ext cx="1278772" cy="523220"/>
          </a:xfrm>
          <a:prstGeom prst="rect">
            <a:avLst/>
          </a:prstGeom>
          <a:noFill/>
        </p:spPr>
        <p:txBody>
          <a:bodyPr wrap="square">
            <a:spAutoFit/>
          </a:bodyPr>
          <a:lstStyle/>
          <a:p>
            <a:pPr algn="ctr"/>
            <a:r>
              <a:rPr lang="en-US" altLang="zh-CN" sz="2800" dirty="0">
                <a:latin typeface="Times New Roman" panose="02020603050405020304" pitchFamily="18" charset="0"/>
                <a:cs typeface="Times New Roman" panose="02020603050405020304" pitchFamily="18" charset="0"/>
              </a:rPr>
              <a:t>scGen</a:t>
            </a:r>
            <a:endParaRPr lang="zh-CN" altLang="en-US" sz="2800" dirty="0">
              <a:latin typeface="Times New Roman" panose="02020603050405020304" pitchFamily="18" charset="0"/>
              <a:cs typeface="Times New Roman" panose="02020603050405020304" pitchFamily="18" charset="0"/>
            </a:endParaRPr>
          </a:p>
        </p:txBody>
      </p:sp>
      <p:sp>
        <p:nvSpPr>
          <p:cNvPr id="15" name="文本框 14">
            <a:extLst>
              <a:ext uri="{FF2B5EF4-FFF2-40B4-BE49-F238E27FC236}">
                <a16:creationId xmlns:a16="http://schemas.microsoft.com/office/drawing/2014/main" id="{05113F36-66A6-7B86-466C-79053BC631EF}"/>
              </a:ext>
            </a:extLst>
          </p:cNvPr>
          <p:cNvSpPr txBox="1"/>
          <p:nvPr/>
        </p:nvSpPr>
        <p:spPr>
          <a:xfrm>
            <a:off x="723705" y="285287"/>
            <a:ext cx="752688" cy="715089"/>
          </a:xfrm>
          <a:prstGeom prst="roundRect">
            <a:avLst/>
          </a:prstGeom>
          <a:solidFill>
            <a:srgbClr val="F57FB0"/>
          </a:solidFill>
        </p:spPr>
        <p:txBody>
          <a:bodyPr wrap="square" rtlCol="0">
            <a:spAutoFit/>
          </a:bodyPr>
          <a:lstStyle/>
          <a:p>
            <a:pPr algn="ctr"/>
            <a:r>
              <a:rPr lang="en-US" altLang="zh-CN" sz="3600" b="1" dirty="0">
                <a:solidFill>
                  <a:schemeClr val="bg1"/>
                </a:solidFill>
                <a:latin typeface="Times New Roman" panose="02020603050405020304" pitchFamily="18" charset="0"/>
                <a:cs typeface="Times New Roman" panose="02020603050405020304" pitchFamily="18" charset="0"/>
              </a:rPr>
              <a:t>01</a:t>
            </a:r>
            <a:endParaRPr lang="zh-CN" altLang="en-US" sz="3600" b="1" dirty="0">
              <a:solidFill>
                <a:schemeClr val="bg1"/>
              </a:solidFill>
              <a:latin typeface="Times New Roman" panose="02020603050405020304" pitchFamily="18" charset="0"/>
              <a:cs typeface="Times New Roman" panose="02020603050405020304" pitchFamily="18" charset="0"/>
            </a:endParaRPr>
          </a:p>
        </p:txBody>
      </p:sp>
      <p:sp>
        <p:nvSpPr>
          <p:cNvPr id="12" name="文本框 11">
            <a:extLst>
              <a:ext uri="{FF2B5EF4-FFF2-40B4-BE49-F238E27FC236}">
                <a16:creationId xmlns:a16="http://schemas.microsoft.com/office/drawing/2014/main" id="{AA813023-D89A-CABC-8044-F586615186A4}"/>
              </a:ext>
            </a:extLst>
          </p:cNvPr>
          <p:cNvSpPr txBox="1"/>
          <p:nvPr/>
        </p:nvSpPr>
        <p:spPr>
          <a:xfrm>
            <a:off x="1487448" y="342966"/>
            <a:ext cx="8641000" cy="584775"/>
          </a:xfrm>
          <a:prstGeom prst="rect">
            <a:avLst/>
          </a:prstGeom>
          <a:noFill/>
        </p:spPr>
        <p:txBody>
          <a:bodyPr wrap="square" rtlCol="0">
            <a:spAutoFit/>
          </a:bodyPr>
          <a:lstStyle/>
          <a:p>
            <a:pPr fontAlgn="auto">
              <a:spcBef>
                <a:spcPts val="0"/>
              </a:spcBef>
              <a:spcAft>
                <a:spcPts val="0"/>
              </a:spcAft>
              <a:defRPr/>
            </a:pPr>
            <a:r>
              <a:rPr lang="zh-CN" altLang="en-US" sz="3200" b="1" spc="600" dirty="0">
                <a:solidFill>
                  <a:srgbClr val="F57FB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研究背景 </a:t>
            </a:r>
            <a:r>
              <a:rPr lang="en-US" altLang="zh-CN" sz="3200" b="1" spc="600" dirty="0">
                <a:solidFill>
                  <a:srgbClr val="F57FB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a:t>
            </a:r>
            <a:r>
              <a:rPr lang="zh-CN" altLang="en-US" sz="3200" b="1" spc="600" dirty="0">
                <a:solidFill>
                  <a:srgbClr val="F57FB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 </a:t>
            </a:r>
            <a:r>
              <a:rPr lang="zh-CN" altLang="en-US" sz="2000" b="1" spc="600" dirty="0">
                <a:solidFill>
                  <a:srgbClr val="F57FB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现有解决方法及其问题</a:t>
            </a:r>
            <a:endParaRPr lang="zh-CN" altLang="en-US" sz="3200" b="1" spc="600" dirty="0">
              <a:solidFill>
                <a:srgbClr val="F57FB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endParaRPr>
          </a:p>
        </p:txBody>
      </p:sp>
      <p:sp>
        <p:nvSpPr>
          <p:cNvPr id="13" name="文本框 12">
            <a:extLst>
              <a:ext uri="{FF2B5EF4-FFF2-40B4-BE49-F238E27FC236}">
                <a16:creationId xmlns:a16="http://schemas.microsoft.com/office/drawing/2014/main" id="{046F0141-6ABB-1687-9D58-CF2C54E84AC8}"/>
              </a:ext>
            </a:extLst>
          </p:cNvPr>
          <p:cNvSpPr txBox="1"/>
          <p:nvPr/>
        </p:nvSpPr>
        <p:spPr>
          <a:xfrm>
            <a:off x="589804" y="6388047"/>
            <a:ext cx="7715574" cy="369332"/>
          </a:xfrm>
          <a:prstGeom prst="rect">
            <a:avLst/>
          </a:prstGeom>
          <a:noFill/>
        </p:spPr>
        <p:txBody>
          <a:bodyPr wrap="none" rtlCol="0">
            <a:spAutoFit/>
          </a:bodyPr>
          <a:lstStyle/>
          <a:p>
            <a:r>
              <a:rPr kumimoji="1" lang="en-US" altLang="zh-CN" dirty="0"/>
              <a:t>Source: </a:t>
            </a:r>
            <a:r>
              <a:rPr kumimoji="1" lang="en-US" altLang="zh-CN" dirty="0">
                <a:hlinkClick r:id="rId4"/>
              </a:rPr>
              <a:t>Lotfollahi et al, (2019). scGen predicts single-cell perturbation responses</a:t>
            </a:r>
            <a:endParaRPr kumimoji="1" lang="zh-CN" altLang="en-US" dirty="0"/>
          </a:p>
        </p:txBody>
      </p:sp>
    </p:spTree>
    <p:extLst>
      <p:ext uri="{BB962C8B-B14F-4D97-AF65-F5344CB8AC3E}">
        <p14:creationId xmlns:p14="http://schemas.microsoft.com/office/powerpoint/2010/main" val="176595663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2192</TotalTime>
  <Words>2291</Words>
  <Application>Microsoft Macintosh PowerPoint</Application>
  <PresentationFormat>宽屏</PresentationFormat>
  <Paragraphs>253</Paragraphs>
  <Slides>27</Slides>
  <Notes>22</Notes>
  <HiddenSlides>0</HiddenSlides>
  <MMClips>0</MMClips>
  <ScaleCrop>false</ScaleCrop>
  <HeadingPairs>
    <vt:vector size="6" baseType="variant">
      <vt:variant>
        <vt:lpstr>已用的字体</vt:lpstr>
      </vt:variant>
      <vt:variant>
        <vt:i4>16</vt:i4>
      </vt:variant>
      <vt:variant>
        <vt:lpstr>主题</vt:lpstr>
      </vt:variant>
      <vt:variant>
        <vt:i4>1</vt:i4>
      </vt:variant>
      <vt:variant>
        <vt:lpstr>幻灯片标题</vt:lpstr>
      </vt:variant>
      <vt:variant>
        <vt:i4>27</vt:i4>
      </vt:variant>
    </vt:vector>
  </HeadingPairs>
  <TitlesOfParts>
    <vt:vector size="44" baseType="lpstr">
      <vt:lpstr>-apple-system</vt:lpstr>
      <vt:lpstr>等线</vt:lpstr>
      <vt:lpstr>宋体</vt:lpstr>
      <vt:lpstr>微软雅黑</vt:lpstr>
      <vt:lpstr>造字工房典黑（非商用）常规体</vt:lpstr>
      <vt:lpstr>iAi</vt:lpstr>
      <vt:lpstr>Swis721 Cn BT</vt:lpstr>
      <vt:lpstr>Swis721 Lt BT</vt:lpstr>
      <vt:lpstr>Arial</vt:lpstr>
      <vt:lpstr>Calibri</vt:lpstr>
      <vt:lpstr>Cambria Math</vt:lpstr>
      <vt:lpstr>Franklin Gothic Medium Cond</vt:lpstr>
      <vt:lpstr>Helvetica Light</vt:lpstr>
      <vt:lpstr>Impact</vt:lpstr>
      <vt:lpstr>NOTEWORTHY LIGHT</vt:lpstr>
      <vt:lpstr>Times New Roman</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tang zijia</cp:lastModifiedBy>
  <cp:revision>183</cp:revision>
  <dcterms:modified xsi:type="dcterms:W3CDTF">2023-10-25T14:48:07Z</dcterms:modified>
</cp:coreProperties>
</file>